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2" r:id="rId1"/>
    <p:sldMasterId id="2147483648" r:id="rId2"/>
  </p:sldMasterIdLst>
  <p:notesMasterIdLst>
    <p:notesMasterId r:id="rId23"/>
  </p:notesMasterIdLst>
  <p:sldIdLst>
    <p:sldId id="283" r:id="rId3"/>
    <p:sldId id="294" r:id="rId4"/>
    <p:sldId id="264" r:id="rId5"/>
    <p:sldId id="263" r:id="rId6"/>
    <p:sldId id="267" r:id="rId7"/>
    <p:sldId id="269" r:id="rId8"/>
    <p:sldId id="271" r:id="rId9"/>
    <p:sldId id="273" r:id="rId10"/>
    <p:sldId id="258" r:id="rId11"/>
    <p:sldId id="259" r:id="rId12"/>
    <p:sldId id="275" r:id="rId13"/>
    <p:sldId id="279" r:id="rId14"/>
    <p:sldId id="287" r:id="rId15"/>
    <p:sldId id="288" r:id="rId16"/>
    <p:sldId id="289" r:id="rId17"/>
    <p:sldId id="290" r:id="rId18"/>
    <p:sldId id="291" r:id="rId19"/>
    <p:sldId id="293" r:id="rId20"/>
    <p:sldId id="292" r:id="rId21"/>
    <p:sldId id="284" r:id="rId22"/>
  </p:sldIdLst>
  <p:sldSz cx="12188825" cy="6858000"/>
  <p:notesSz cx="9144000" cy="6858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39">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A6488"/>
    <a:srgbClr val="085D8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5368" autoAdjust="0"/>
    <p:restoredTop sz="33766" autoAdjust="0"/>
  </p:normalViewPr>
  <p:slideViewPr>
    <p:cSldViewPr snapToGrid="0" snapToObjects="1">
      <p:cViewPr varScale="1">
        <p:scale>
          <a:sx n="72" d="100"/>
          <a:sy n="72" d="100"/>
        </p:scale>
        <p:origin x="1002" y="72"/>
      </p:cViewPr>
      <p:guideLst>
        <p:guide orient="horz" pos="2160"/>
        <p:guide pos="3839"/>
      </p:guideLst>
    </p:cSldViewPr>
  </p:slideViewPr>
  <p:outlineViewPr>
    <p:cViewPr>
      <p:scale>
        <a:sx n="33" d="100"/>
        <a:sy n="33" d="100"/>
      </p:scale>
      <p:origin x="0" y="-2628"/>
    </p:cViewPr>
  </p:outlineViewPr>
  <p:notesTextViewPr>
    <p:cViewPr>
      <p:scale>
        <a:sx n="3" d="2"/>
        <a:sy n="3" d="2"/>
      </p:scale>
      <p:origin x="0" y="0"/>
    </p:cViewPr>
  </p:notesTextViewPr>
  <p:sorterViewPr>
    <p:cViewPr>
      <p:scale>
        <a:sx n="66" d="100"/>
        <a:sy n="66" d="100"/>
      </p:scale>
      <p:origin x="0" y="0"/>
    </p:cViewPr>
  </p:sorterViewPr>
  <p:notesViewPr>
    <p:cSldViewPr snapToGrid="0" snapToObjects="1">
      <p:cViewPr varScale="1">
        <p:scale>
          <a:sx n="73" d="100"/>
          <a:sy n="73" d="100"/>
        </p:scale>
        <p:origin x="1950" y="5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5179484" y="0"/>
            <a:ext cx="3962400" cy="344091"/>
          </a:xfrm>
          <a:prstGeom prst="rect">
            <a:avLst/>
          </a:prstGeom>
        </p:spPr>
        <p:txBody>
          <a:bodyPr vert="horz" lIns="91440" tIns="45720" rIns="91440" bIns="45720" rtlCol="0"/>
          <a:lstStyle>
            <a:lvl1pPr algn="r">
              <a:defRPr sz="1200"/>
            </a:lvl1pPr>
          </a:lstStyle>
          <a:p>
            <a:fld id="{308F4E5D-2E64-41D9-BEE0-B73E513D1BBA}" type="datetimeFigureOut">
              <a:rPr lang="en-US" smtClean="0"/>
              <a:t>3/15/2021</a:t>
            </a:fld>
            <a:endParaRPr lang="en-US" dirty="0"/>
          </a:p>
        </p:txBody>
      </p:sp>
      <p:sp>
        <p:nvSpPr>
          <p:cNvPr id="4" name="Slide Image Placeholder 3"/>
          <p:cNvSpPr>
            <a:spLocks noGrp="1" noRot="1" noChangeAspect="1"/>
          </p:cNvSpPr>
          <p:nvPr>
            <p:ph type="sldImg" idx="2"/>
          </p:nvPr>
        </p:nvSpPr>
        <p:spPr>
          <a:xfrm>
            <a:off x="2514600" y="857250"/>
            <a:ext cx="4114800" cy="2314575"/>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914400" y="3300412"/>
            <a:ext cx="7315200" cy="2700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910"/>
            <a:ext cx="3962400" cy="34409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5179484" y="6513910"/>
            <a:ext cx="3962400" cy="344090"/>
          </a:xfrm>
          <a:prstGeom prst="rect">
            <a:avLst/>
          </a:prstGeom>
        </p:spPr>
        <p:txBody>
          <a:bodyPr vert="horz" lIns="91440" tIns="45720" rIns="91440" bIns="45720" rtlCol="0" anchor="b"/>
          <a:lstStyle>
            <a:lvl1pPr algn="r">
              <a:defRPr sz="1200"/>
            </a:lvl1pPr>
          </a:lstStyle>
          <a:p>
            <a:fld id="{C37E6973-0F50-4AC9-B2F3-96A105F1F701}" type="slidenum">
              <a:rPr lang="en-US" smtClean="0"/>
              <a:t>‹#›</a:t>
            </a:fld>
            <a:endParaRPr lang="en-US" dirty="0"/>
          </a:p>
        </p:txBody>
      </p:sp>
    </p:spTree>
    <p:extLst>
      <p:ext uri="{BB962C8B-B14F-4D97-AF65-F5344CB8AC3E}">
        <p14:creationId xmlns:p14="http://schemas.microsoft.com/office/powerpoint/2010/main" val="4225668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Happy Friday! Thank you for joining us! This session is a little different from some of the other sessions during the last few days. It is </a:t>
            </a:r>
            <a:r>
              <a:rPr lang="en-US" b="1" dirty="0"/>
              <a:t>not</a:t>
            </a:r>
            <a:r>
              <a:rPr lang="en-US" dirty="0"/>
              <a:t> about how to write, market or sell your book. In this session we will focus on </a:t>
            </a:r>
            <a:r>
              <a:rPr lang="en-US" b="1" u="sng" dirty="0"/>
              <a:t>WHY</a:t>
            </a:r>
            <a:r>
              <a:rPr lang="en-US" b="0" u="none" dirty="0"/>
              <a:t> do we bother to write. Ultimately, what is the goal, or goals, for spending a chunk of our lives to put whatever thoughts are in our heads into a book for people to spend their time ready? The answer is more than “I like to write.” Or, “I am good at writing.” Even if that is true,  </a:t>
            </a:r>
            <a:r>
              <a:rPr lang="en-US" b="1" u="sng" dirty="0"/>
              <a:t>What is the higher purpose?</a:t>
            </a:r>
            <a:r>
              <a:rPr lang="en-US" b="0" u="none" dirty="0"/>
              <a:t>  NEXT SLIDE</a:t>
            </a:r>
            <a:endParaRPr lang="en-US" dirty="0"/>
          </a:p>
        </p:txBody>
      </p:sp>
      <p:sp>
        <p:nvSpPr>
          <p:cNvPr id="4" name="Slide Number Placeholder 3"/>
          <p:cNvSpPr>
            <a:spLocks noGrp="1"/>
          </p:cNvSpPr>
          <p:nvPr>
            <p:ph type="sldNum" sz="quarter" idx="5"/>
          </p:nvPr>
        </p:nvSpPr>
        <p:spPr/>
        <p:txBody>
          <a:bodyPr/>
          <a:lstStyle/>
          <a:p>
            <a:fld id="{C37E6973-0F50-4AC9-B2F3-96A105F1F701}" type="slidenum">
              <a:rPr lang="en-US" smtClean="0"/>
              <a:t>1</a:t>
            </a:fld>
            <a:endParaRPr lang="en-US" dirty="0"/>
          </a:p>
        </p:txBody>
      </p:sp>
    </p:spTree>
    <p:extLst>
      <p:ext uri="{BB962C8B-B14F-4D97-AF65-F5344CB8AC3E}">
        <p14:creationId xmlns:p14="http://schemas.microsoft.com/office/powerpoint/2010/main" val="12240962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My first book, was written as a beacon for all who are concerned about America’s future and who want America’s children of all colors to realize their full potential. It will inform the racists and non-racists, the sexists and non-sexists. It will inspire and empower men and women who are in positions that can make a difference, and who have the will to do so—parents, teachers, policymakers, social and human rights activists, journalists, business leaders, faith leaders, and many others. Caring Americans, working together, can break the chains of racism and sexism that keep America bound.</a:t>
            </a:r>
          </a:p>
        </p:txBody>
      </p:sp>
      <p:sp>
        <p:nvSpPr>
          <p:cNvPr id="4" name="Slide Number Placeholder 3"/>
          <p:cNvSpPr>
            <a:spLocks noGrp="1"/>
          </p:cNvSpPr>
          <p:nvPr>
            <p:ph type="sldNum" sz="quarter" idx="5"/>
          </p:nvPr>
        </p:nvSpPr>
        <p:spPr/>
        <p:txBody>
          <a:bodyPr/>
          <a:lstStyle/>
          <a:p>
            <a:fld id="{C37E6973-0F50-4AC9-B2F3-96A105F1F701}" type="slidenum">
              <a:rPr lang="en-US" smtClean="0"/>
              <a:t>10</a:t>
            </a:fld>
            <a:endParaRPr lang="en-US" dirty="0"/>
          </a:p>
        </p:txBody>
      </p:sp>
    </p:spTree>
    <p:extLst>
      <p:ext uri="{BB962C8B-B14F-4D97-AF65-F5344CB8AC3E}">
        <p14:creationId xmlns:p14="http://schemas.microsoft.com/office/powerpoint/2010/main" val="34823454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women and girls who believe that they can be good wives, good lovers, good mothers, and valuable contributors in achieving a better society.  To those men and women who realize that skin color and gender are not negatives but positives, not deficits but assets. To the many groups of people who have been labeled minorities, but who refuse to be confined by that social ascription because they realize that everyone is a member of a minority in some way, at some time in their lives; and that being a minority is nothing to be ashamed of or feel lesser about, but instead something to be celebrated.</a:t>
            </a:r>
          </a:p>
        </p:txBody>
      </p:sp>
      <p:sp>
        <p:nvSpPr>
          <p:cNvPr id="4" name="Slide Number Placeholder 3"/>
          <p:cNvSpPr>
            <a:spLocks noGrp="1"/>
          </p:cNvSpPr>
          <p:nvPr>
            <p:ph type="sldNum" sz="quarter" idx="5"/>
          </p:nvPr>
        </p:nvSpPr>
        <p:spPr/>
        <p:txBody>
          <a:bodyPr/>
          <a:lstStyle/>
          <a:p>
            <a:fld id="{C37E6973-0F50-4AC9-B2F3-96A105F1F701}" type="slidenum">
              <a:rPr lang="en-US" smtClean="0"/>
              <a:t>11</a:t>
            </a:fld>
            <a:endParaRPr lang="en-US" dirty="0"/>
          </a:p>
        </p:txBody>
      </p:sp>
    </p:spTree>
    <p:extLst>
      <p:ext uri="{BB962C8B-B14F-4D97-AF65-F5344CB8AC3E}">
        <p14:creationId xmlns:p14="http://schemas.microsoft.com/office/powerpoint/2010/main" val="3271334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book also serves as a learning, facilitating tool for book clubs, classes, group and community forums.</a:t>
            </a:r>
          </a:p>
        </p:txBody>
      </p:sp>
      <p:sp>
        <p:nvSpPr>
          <p:cNvPr id="4" name="Slide Number Placeholder 3"/>
          <p:cNvSpPr>
            <a:spLocks noGrp="1"/>
          </p:cNvSpPr>
          <p:nvPr>
            <p:ph type="sldNum" sz="quarter" idx="5"/>
          </p:nvPr>
        </p:nvSpPr>
        <p:spPr/>
        <p:txBody>
          <a:bodyPr/>
          <a:lstStyle/>
          <a:p>
            <a:fld id="{C37E6973-0F50-4AC9-B2F3-96A105F1F701}" type="slidenum">
              <a:rPr lang="en-US" smtClean="0"/>
              <a:t>12</a:t>
            </a:fld>
            <a:endParaRPr lang="en-US" dirty="0"/>
          </a:p>
        </p:txBody>
      </p:sp>
    </p:spTree>
    <p:extLst>
      <p:ext uri="{BB962C8B-B14F-4D97-AF65-F5344CB8AC3E}">
        <p14:creationId xmlns:p14="http://schemas.microsoft.com/office/powerpoint/2010/main" val="21058823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we sit down to write, we do not approach the page with a blank slate. Our place of birth, upbringing, experiences, realities, imagination, views about life, our role or purpose in it—most of all, why and how do we think our written words will have an impact, make a difference. How are our writing goals best achieved?</a:t>
            </a:r>
          </a:p>
        </p:txBody>
      </p:sp>
      <p:sp>
        <p:nvSpPr>
          <p:cNvPr id="4" name="Slide Number Placeholder 3"/>
          <p:cNvSpPr>
            <a:spLocks noGrp="1"/>
          </p:cNvSpPr>
          <p:nvPr>
            <p:ph type="sldNum" sz="quarter" idx="5"/>
          </p:nvPr>
        </p:nvSpPr>
        <p:spPr/>
        <p:txBody>
          <a:bodyPr/>
          <a:lstStyle/>
          <a:p>
            <a:fld id="{C37E6973-0F50-4AC9-B2F3-96A105F1F701}" type="slidenum">
              <a:rPr lang="en-US" smtClean="0"/>
              <a:t>13</a:t>
            </a:fld>
            <a:endParaRPr lang="en-US" dirty="0"/>
          </a:p>
        </p:txBody>
      </p:sp>
    </p:spTree>
    <p:extLst>
      <p:ext uri="{BB962C8B-B14F-4D97-AF65-F5344CB8AC3E}">
        <p14:creationId xmlns:p14="http://schemas.microsoft.com/office/powerpoint/2010/main" val="23409219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Each writer has to decide what kind of author they want to be or can be best at—in the Nonfiction genre or Fiction. Each writer must gain a deep understanding of what types of writing constitutes that book of work. Non-Fiction authors primarily focus on:</a:t>
            </a:r>
          </a:p>
        </p:txBody>
      </p:sp>
      <p:sp>
        <p:nvSpPr>
          <p:cNvPr id="4" name="Slide Number Placeholder 3"/>
          <p:cNvSpPr>
            <a:spLocks noGrp="1"/>
          </p:cNvSpPr>
          <p:nvPr>
            <p:ph type="sldNum" sz="quarter" idx="5"/>
          </p:nvPr>
        </p:nvSpPr>
        <p:spPr/>
        <p:txBody>
          <a:bodyPr/>
          <a:lstStyle/>
          <a:p>
            <a:fld id="{C37E6973-0F50-4AC9-B2F3-96A105F1F701}" type="slidenum">
              <a:rPr lang="en-US" smtClean="0"/>
              <a:t>14</a:t>
            </a:fld>
            <a:endParaRPr lang="en-US" dirty="0"/>
          </a:p>
        </p:txBody>
      </p:sp>
    </p:spTree>
    <p:extLst>
      <p:ext uri="{BB962C8B-B14F-4D97-AF65-F5344CB8AC3E}">
        <p14:creationId xmlns:p14="http://schemas.microsoft.com/office/powerpoint/2010/main" val="38646152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Fiction writers are limited only by their imagination. Some of the primary focus and types cover a wide range. Fiction books can be set in the past, present, future or any combination there of,</a:t>
            </a:r>
          </a:p>
          <a:p>
            <a:r>
              <a:rPr lang="en-US" dirty="0"/>
              <a:t>You have (see the categories listed in the slides)</a:t>
            </a:r>
          </a:p>
        </p:txBody>
      </p:sp>
      <p:sp>
        <p:nvSpPr>
          <p:cNvPr id="4" name="Slide Number Placeholder 3"/>
          <p:cNvSpPr>
            <a:spLocks noGrp="1"/>
          </p:cNvSpPr>
          <p:nvPr>
            <p:ph type="sldNum" sz="quarter" idx="5"/>
          </p:nvPr>
        </p:nvSpPr>
        <p:spPr/>
        <p:txBody>
          <a:bodyPr/>
          <a:lstStyle/>
          <a:p>
            <a:fld id="{C37E6973-0F50-4AC9-B2F3-96A105F1F701}" type="slidenum">
              <a:rPr lang="en-US" smtClean="0"/>
              <a:t>15</a:t>
            </a:fld>
            <a:endParaRPr lang="en-US" dirty="0"/>
          </a:p>
        </p:txBody>
      </p:sp>
    </p:spTree>
    <p:extLst>
      <p:ext uri="{BB962C8B-B14F-4D97-AF65-F5344CB8AC3E}">
        <p14:creationId xmlns:p14="http://schemas.microsoft.com/office/powerpoint/2010/main" val="12962543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publishing world of books has undergone, and continues to undergo, radical changes. Books, whether print, digital or audio can have a broad reach. The challenge is working through all of the options and choosing the best one for your book.  Do you spend time—sometime years—trying to get your book published by a large traditional publisher? Do you self publish? Are you prepared to invest time, and some money, marketing your book?</a:t>
            </a:r>
          </a:p>
        </p:txBody>
      </p:sp>
      <p:sp>
        <p:nvSpPr>
          <p:cNvPr id="4" name="Slide Number Placeholder 3"/>
          <p:cNvSpPr>
            <a:spLocks noGrp="1"/>
          </p:cNvSpPr>
          <p:nvPr>
            <p:ph type="sldNum" sz="quarter" idx="5"/>
          </p:nvPr>
        </p:nvSpPr>
        <p:spPr/>
        <p:txBody>
          <a:bodyPr/>
          <a:lstStyle/>
          <a:p>
            <a:fld id="{C37E6973-0F50-4AC9-B2F3-96A105F1F701}" type="slidenum">
              <a:rPr lang="en-US" smtClean="0"/>
              <a:t>16</a:t>
            </a:fld>
            <a:endParaRPr lang="en-US" dirty="0"/>
          </a:p>
        </p:txBody>
      </p:sp>
    </p:spTree>
    <p:extLst>
      <p:ext uri="{BB962C8B-B14F-4D97-AF65-F5344CB8AC3E}">
        <p14:creationId xmlns:p14="http://schemas.microsoft.com/office/powerpoint/2010/main" val="40119086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Whether you write fiction or non-fiction, your books can fulfill a needed and valuable purpose in many, many ways from  informing, exposing, educating, inspiring, entertaining, pushing the imagination about possibilities, discovering solutions and limitless horizons—especially when their intent and motivation is to improve society overall.</a:t>
            </a:r>
          </a:p>
        </p:txBody>
      </p:sp>
      <p:sp>
        <p:nvSpPr>
          <p:cNvPr id="4" name="Slide Number Placeholder 3"/>
          <p:cNvSpPr>
            <a:spLocks noGrp="1"/>
          </p:cNvSpPr>
          <p:nvPr>
            <p:ph type="sldNum" sz="quarter" idx="5"/>
          </p:nvPr>
        </p:nvSpPr>
        <p:spPr/>
        <p:txBody>
          <a:bodyPr/>
          <a:lstStyle/>
          <a:p>
            <a:fld id="{C37E6973-0F50-4AC9-B2F3-96A105F1F701}" type="slidenum">
              <a:rPr lang="en-US" smtClean="0"/>
              <a:t>17</a:t>
            </a:fld>
            <a:endParaRPr lang="en-US" dirty="0"/>
          </a:p>
        </p:txBody>
      </p:sp>
    </p:spTree>
    <p:extLst>
      <p:ext uri="{BB962C8B-B14F-4D97-AF65-F5344CB8AC3E}">
        <p14:creationId xmlns:p14="http://schemas.microsoft.com/office/powerpoint/2010/main" val="316849052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have written commentary for more than 4 decades, about social, economic, political issues across race, ethnicity, gender and age. My approach has always been to look at the longer view, broad impact, lasting consequences of an issue. One editor described by writings as “Evergreens”</a:t>
            </a:r>
          </a:p>
        </p:txBody>
      </p:sp>
      <p:sp>
        <p:nvSpPr>
          <p:cNvPr id="4" name="Slide Number Placeholder 3"/>
          <p:cNvSpPr>
            <a:spLocks noGrp="1"/>
          </p:cNvSpPr>
          <p:nvPr>
            <p:ph type="sldNum" sz="quarter" idx="5"/>
          </p:nvPr>
        </p:nvSpPr>
        <p:spPr/>
        <p:txBody>
          <a:bodyPr/>
          <a:lstStyle/>
          <a:p>
            <a:fld id="{C37E6973-0F50-4AC9-B2F3-96A105F1F701}" type="slidenum">
              <a:rPr lang="en-US" smtClean="0"/>
              <a:t>19</a:t>
            </a:fld>
            <a:endParaRPr lang="en-US" dirty="0"/>
          </a:p>
        </p:txBody>
      </p:sp>
    </p:spTree>
    <p:extLst>
      <p:ext uri="{BB962C8B-B14F-4D97-AF65-F5344CB8AC3E}">
        <p14:creationId xmlns:p14="http://schemas.microsoft.com/office/powerpoint/2010/main" val="19138045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Even though we are virtual, through the chat and Q&amp;A feature, I hope we can have a conversation, share experiences and exchange ideas. With that in mind, feel free to ask questions as we go along. </a:t>
            </a:r>
            <a:r>
              <a:rPr lang="en-US" b="1" dirty="0"/>
              <a:t>PAUSE</a:t>
            </a:r>
            <a:r>
              <a:rPr lang="en-US" dirty="0"/>
              <a:t> Why do we engage in the tough and hard business of writing? I don’t know about you, but it is something I have felt compelled to do. My late mother, who died at 101 years old, always would say, “You are my driven child.” </a:t>
            </a:r>
            <a:r>
              <a:rPr lang="en-US" b="1" dirty="0"/>
              <a:t>PAUSE</a:t>
            </a:r>
            <a:r>
              <a:rPr lang="en-US" dirty="0"/>
              <a:t> But, why do you write? I am sure that is a question that you ponder from time to time. </a:t>
            </a:r>
            <a:r>
              <a:rPr lang="en-US" b="1" dirty="0"/>
              <a:t>PAUSE  </a:t>
            </a:r>
            <a:r>
              <a:rPr lang="en-US" b="0" dirty="0"/>
              <a:t>Why do I write? NEXT SLIDE</a:t>
            </a:r>
            <a:endParaRPr lang="en-US" b="1" dirty="0"/>
          </a:p>
        </p:txBody>
      </p:sp>
      <p:sp>
        <p:nvSpPr>
          <p:cNvPr id="4" name="Slide Number Placeholder 3"/>
          <p:cNvSpPr>
            <a:spLocks noGrp="1"/>
          </p:cNvSpPr>
          <p:nvPr>
            <p:ph type="sldNum" sz="quarter" idx="5"/>
          </p:nvPr>
        </p:nvSpPr>
        <p:spPr/>
        <p:txBody>
          <a:bodyPr/>
          <a:lstStyle/>
          <a:p>
            <a:fld id="{C37E6973-0F50-4AC9-B2F3-96A105F1F701}" type="slidenum">
              <a:rPr lang="en-US" smtClean="0"/>
              <a:t>2</a:t>
            </a:fld>
            <a:endParaRPr lang="en-US" dirty="0"/>
          </a:p>
        </p:txBody>
      </p:sp>
    </p:spTree>
    <p:extLst>
      <p:ext uri="{BB962C8B-B14F-4D97-AF65-F5344CB8AC3E}">
        <p14:creationId xmlns:p14="http://schemas.microsoft.com/office/powerpoint/2010/main" val="6044902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To Inspire</a:t>
            </a:r>
            <a:r>
              <a:rPr lang="en-US" dirty="0"/>
              <a:t>. </a:t>
            </a:r>
            <a:r>
              <a:rPr lang="en-US" b="1" dirty="0"/>
              <a:t>To Empower</a:t>
            </a:r>
            <a:r>
              <a:rPr lang="en-US" dirty="0"/>
              <a:t>. </a:t>
            </a:r>
            <a:r>
              <a:rPr lang="en-US" b="1" dirty="0"/>
              <a:t>To Motivate</a:t>
            </a:r>
            <a:r>
              <a:rPr lang="en-US" dirty="0"/>
              <a:t>. My first book, From Liberty to Magnolia: In Search of the American Dream, while the story of my life, my struggles, my triumphs, it also tells a story that millions of Americans can relate to in one way or another. Given my indelible identity, being black and being woman in America, there is so much real-life drama for me to write about. Therefore, I became a nonfiction author.  I felt, and still feel, the need to write about some aspect of life in America, not just for blacks and women, but to enlighten all who care to know about and see the total tapestry of America.  NEXT SLIDE</a:t>
            </a:r>
          </a:p>
        </p:txBody>
      </p:sp>
      <p:sp>
        <p:nvSpPr>
          <p:cNvPr id="4" name="Slide Number Placeholder 3"/>
          <p:cNvSpPr>
            <a:spLocks noGrp="1"/>
          </p:cNvSpPr>
          <p:nvPr>
            <p:ph type="sldNum" sz="quarter" idx="5"/>
          </p:nvPr>
        </p:nvSpPr>
        <p:spPr/>
        <p:txBody>
          <a:bodyPr/>
          <a:lstStyle/>
          <a:p>
            <a:fld id="{C37E6973-0F50-4AC9-B2F3-96A105F1F701}" type="slidenum">
              <a:rPr lang="en-US" smtClean="0"/>
              <a:t>3</a:t>
            </a:fld>
            <a:endParaRPr lang="en-US" dirty="0"/>
          </a:p>
        </p:txBody>
      </p:sp>
    </p:spTree>
    <p:extLst>
      <p:ext uri="{BB962C8B-B14F-4D97-AF65-F5344CB8AC3E}">
        <p14:creationId xmlns:p14="http://schemas.microsoft.com/office/powerpoint/2010/main" val="14364949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My life, the place of my birth, upbringing, experiences represent a microcosm of what life is like PARTICULARLY for millions of blacks, millions of women, and to a lesser extent, other minorities navigating American society during the last 50 years, and still today. I grew up, came of age, during the height of the Civil Rights movement to improve life for blacks and; as a young adult, I was in the midst of the fight for equal rights for women, which today is STILL two enduring issues. For example: the right to vote for blacks is still at risk today; and even though the Equal Rights Amendment has been passed or renewed by the U.S. Congress since 1972, it has still not been ratified by the required 38 states, and therefore the Amendment, in 2020, is not part of the Constitution of the United States. I have had a front row seat and participated in both of these seminal movements.</a:t>
            </a:r>
          </a:p>
        </p:txBody>
      </p:sp>
      <p:sp>
        <p:nvSpPr>
          <p:cNvPr id="4" name="Slide Number Placeholder 3"/>
          <p:cNvSpPr>
            <a:spLocks noGrp="1"/>
          </p:cNvSpPr>
          <p:nvPr>
            <p:ph type="sldNum" sz="quarter" idx="5"/>
          </p:nvPr>
        </p:nvSpPr>
        <p:spPr/>
        <p:txBody>
          <a:bodyPr/>
          <a:lstStyle/>
          <a:p>
            <a:fld id="{C37E6973-0F50-4AC9-B2F3-96A105F1F701}" type="slidenum">
              <a:rPr lang="en-US" smtClean="0"/>
              <a:t>4</a:t>
            </a:fld>
            <a:endParaRPr lang="en-US" dirty="0"/>
          </a:p>
        </p:txBody>
      </p:sp>
    </p:spTree>
    <p:extLst>
      <p:ext uri="{BB962C8B-B14F-4D97-AF65-F5344CB8AC3E}">
        <p14:creationId xmlns:p14="http://schemas.microsoft.com/office/powerpoint/2010/main" val="26504995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my life and experiences are also VERY different, unique—very different from million of Americans.  So, my first book, From Liberty to Magnolia: In Search of the American Dream, recounts my life—from the place of my birth, my upbringing, the nature and experiences of my family, living in the hotbed of racism in Mississippi—between two Mississippi towns, Liberty and Magnolia. With names like Liberty and Magnolia, you might imagine a place where individual freedom was treasured and everyone had an opportunity to achieve a beautiful life, their Magnolia. But life in these two towns with those iconic names was quite the contrary—at least for blacks. So, my book chronicles the richness and poverty of farm life, not only my family but for blacks generally all around me, throughout the south, and in some form all across America. My book describes the tolerated lawlessness of the Klan, the beatings, hangings, and other terror they routinely practiced in my neighborhood, and places all across the state and the south.. I was born and grew up, came of age… It was also in that environment and oppressive conditions that books became my friend, my safety net, ultimately my mental and physical escape.</a:t>
            </a:r>
          </a:p>
        </p:txBody>
      </p:sp>
      <p:sp>
        <p:nvSpPr>
          <p:cNvPr id="4" name="Slide Number Placeholder 3"/>
          <p:cNvSpPr>
            <a:spLocks noGrp="1"/>
          </p:cNvSpPr>
          <p:nvPr>
            <p:ph type="sldNum" sz="quarter" idx="5"/>
          </p:nvPr>
        </p:nvSpPr>
        <p:spPr/>
        <p:txBody>
          <a:bodyPr/>
          <a:lstStyle/>
          <a:p>
            <a:fld id="{C37E6973-0F50-4AC9-B2F3-96A105F1F701}" type="slidenum">
              <a:rPr lang="en-US" smtClean="0"/>
              <a:t>5</a:t>
            </a:fld>
            <a:endParaRPr lang="en-US" dirty="0"/>
          </a:p>
        </p:txBody>
      </p:sp>
    </p:spTree>
    <p:extLst>
      <p:ext uri="{BB962C8B-B14F-4D97-AF65-F5344CB8AC3E}">
        <p14:creationId xmlns:p14="http://schemas.microsoft.com/office/powerpoint/2010/main" val="33807570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all are shaped in one way or another by the place and  conditions of our birth, our upbringing, our physical environment, the social, economic, political, cultural, other circumstances, and how they unfold in our lives. The paramount question: While all of these conditions and forces impact us, how do we choose to impact them?</a:t>
            </a:r>
          </a:p>
        </p:txBody>
      </p:sp>
      <p:sp>
        <p:nvSpPr>
          <p:cNvPr id="4" name="Slide Number Placeholder 3"/>
          <p:cNvSpPr>
            <a:spLocks noGrp="1"/>
          </p:cNvSpPr>
          <p:nvPr>
            <p:ph type="sldNum" sz="quarter" idx="5"/>
          </p:nvPr>
        </p:nvSpPr>
        <p:spPr/>
        <p:txBody>
          <a:bodyPr/>
          <a:lstStyle/>
          <a:p>
            <a:fld id="{C37E6973-0F50-4AC9-B2F3-96A105F1F701}" type="slidenum">
              <a:rPr lang="en-US" smtClean="0"/>
              <a:t>6</a:t>
            </a:fld>
            <a:endParaRPr lang="en-US" dirty="0"/>
          </a:p>
        </p:txBody>
      </p:sp>
    </p:spTree>
    <p:extLst>
      <p:ext uri="{BB962C8B-B14F-4D97-AF65-F5344CB8AC3E}">
        <p14:creationId xmlns:p14="http://schemas.microsoft.com/office/powerpoint/2010/main" val="2951307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I reflect upon my life, the odds of me completing high school and going to college appeared insurmountable. I was one of 7 kids, parents supported the family with the </a:t>
            </a:r>
            <a:r>
              <a:rPr lang="en-US"/>
              <a:t>things tha </a:t>
            </a:r>
            <a:r>
              <a:rPr lang="en-US" dirty="0"/>
              <a:t>Becoming an advocate journalist, which I have been most of my adult life—first as a radio commentator, then a newspaper columnist, now online. But early on, books became my friend. Determined to achieve, make my parents proud. Very competitive with me, myself and I. Determining my values, my personal and professional dreams—making good grades, chastity, marriage, parenting, becoming a teacher—long story, which I detail in my book.</a:t>
            </a:r>
          </a:p>
        </p:txBody>
      </p:sp>
      <p:sp>
        <p:nvSpPr>
          <p:cNvPr id="4" name="Slide Number Placeholder 3"/>
          <p:cNvSpPr>
            <a:spLocks noGrp="1"/>
          </p:cNvSpPr>
          <p:nvPr>
            <p:ph type="sldNum" sz="quarter" idx="5"/>
          </p:nvPr>
        </p:nvSpPr>
        <p:spPr/>
        <p:txBody>
          <a:bodyPr/>
          <a:lstStyle/>
          <a:p>
            <a:fld id="{C37E6973-0F50-4AC9-B2F3-96A105F1F701}" type="slidenum">
              <a:rPr lang="en-US" smtClean="0"/>
              <a:t>7</a:t>
            </a:fld>
            <a:endParaRPr lang="en-US" dirty="0"/>
          </a:p>
        </p:txBody>
      </p:sp>
    </p:spTree>
    <p:extLst>
      <p:ext uri="{BB962C8B-B14F-4D97-AF65-F5344CB8AC3E}">
        <p14:creationId xmlns:p14="http://schemas.microsoft.com/office/powerpoint/2010/main" val="31501089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I have lived the chicken-egg conundrum, being black and woman—Which comes first in the eyes of others, professionally and socially. Instead of a “Scarlet” letter, I have had two bold “sable” letters on my head that instantly put me in the black-woman dilemma—a societal, cultural, and unfairly imposed nagging deficit, a dubious distinction that seems to be a constant companion. It played out in both my educational journey and my professional career, which is also described in detail in my book. Today, it is described as being caught up in the intersectionality of race and gender.  But, I grew up with the determination not to be relegated to a life of poverty, oppression, and other limitations. That determination was paramount. It was these times, these conditions, and a chance encounter with someone who came to mean a lot to me that would hep me discover my steely resolve and determine my path.</a:t>
            </a:r>
          </a:p>
        </p:txBody>
      </p:sp>
      <p:sp>
        <p:nvSpPr>
          <p:cNvPr id="4" name="Slide Number Placeholder 3"/>
          <p:cNvSpPr>
            <a:spLocks noGrp="1"/>
          </p:cNvSpPr>
          <p:nvPr>
            <p:ph type="sldNum" sz="quarter" idx="5"/>
          </p:nvPr>
        </p:nvSpPr>
        <p:spPr/>
        <p:txBody>
          <a:bodyPr/>
          <a:lstStyle/>
          <a:p>
            <a:fld id="{C37E6973-0F50-4AC9-B2F3-96A105F1F701}" type="slidenum">
              <a:rPr lang="en-US" smtClean="0"/>
              <a:t>8</a:t>
            </a:fld>
            <a:endParaRPr lang="en-US" dirty="0"/>
          </a:p>
        </p:txBody>
      </p:sp>
    </p:spTree>
    <p:extLst>
      <p:ext uri="{BB962C8B-B14F-4D97-AF65-F5344CB8AC3E}">
        <p14:creationId xmlns:p14="http://schemas.microsoft.com/office/powerpoint/2010/main" val="22110227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writing my first book, the real purpose goes beyond myself—it is for decent, fair-minded Americans—America as a nation. It show how America has been, and continues to be, enslaved by its own sense of freedom. This sense of freedom is one that often boasts and finds it acceptable to persistently disrespect, deny, marginalize and minimize the value of two of its largest and greatest assets—women and people of color—when there is overwhelming evidence throughout the landscape that shows America has everything to gain by embracing two groups that make up the majority of its citizenry.  It addresses how much there is to be gained if America boldly and courageously confront the fear that there is more to lose than gain by extending equal rights and equal opportunity to all citizens.</a:t>
            </a:r>
          </a:p>
        </p:txBody>
      </p:sp>
      <p:sp>
        <p:nvSpPr>
          <p:cNvPr id="4" name="Slide Number Placeholder 3"/>
          <p:cNvSpPr>
            <a:spLocks noGrp="1"/>
          </p:cNvSpPr>
          <p:nvPr>
            <p:ph type="sldNum" sz="quarter" idx="5"/>
          </p:nvPr>
        </p:nvSpPr>
        <p:spPr/>
        <p:txBody>
          <a:bodyPr/>
          <a:lstStyle/>
          <a:p>
            <a:fld id="{C37E6973-0F50-4AC9-B2F3-96A105F1F701}" type="slidenum">
              <a:rPr lang="en-US" smtClean="0"/>
              <a:t>9</a:t>
            </a:fld>
            <a:endParaRPr lang="en-US" dirty="0"/>
          </a:p>
        </p:txBody>
      </p:sp>
    </p:spTree>
    <p:extLst>
      <p:ext uri="{BB962C8B-B14F-4D97-AF65-F5344CB8AC3E}">
        <p14:creationId xmlns:p14="http://schemas.microsoft.com/office/powerpoint/2010/main" val="34624203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Only" preserve="1">
  <p:cSld name="Title Only">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039085" y="1978018"/>
            <a:ext cx="7922021" cy="2852513"/>
          </a:xfrm>
          <a:prstGeom prst="rect">
            <a:avLst/>
          </a:prstGeom>
        </p:spPr>
        <p:txBody>
          <a:bodyPr/>
          <a:lstStyle>
            <a:lvl1pPr>
              <a:defRPr b="1" i="0">
                <a:latin typeface="Trajan Pro"/>
                <a:cs typeface="Trajan Pro"/>
              </a:defRPr>
            </a:lvl1pPr>
          </a:lstStyle>
          <a:p>
            <a:r>
              <a:rPr lang="en-US" dirty="0"/>
              <a:t>Click to edit Master Section style</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obj" preserve="1">
  <p:cSld name="Title and Content">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050134" y="274638"/>
            <a:ext cx="8529250" cy="1143000"/>
          </a:xfrm>
          <a:prstGeom prst="rect">
            <a:avLst/>
          </a:prstGeom>
        </p:spPr>
        <p:txBody>
          <a:bodyPr/>
          <a:lstStyle>
            <a:lvl1pPr>
              <a:defRPr b="1" i="0">
                <a:solidFill>
                  <a:srgbClr val="AA6488"/>
                </a:solidFill>
                <a:latin typeface="Trajan Pro"/>
                <a:cs typeface="Trajan Pro"/>
              </a:defRPr>
            </a:lvl1pPr>
          </a:lstStyle>
          <a:p>
            <a:r>
              <a:rPr lang="en-US" dirty="0"/>
              <a:t>Click to edit Master title style</a:t>
            </a:r>
          </a:p>
        </p:txBody>
      </p:sp>
      <p:sp>
        <p:nvSpPr>
          <p:cNvPr id="3" name="Content Placeholder 2"/>
          <p:cNvSpPr>
            <a:spLocks noGrp="1"/>
          </p:cNvSpPr>
          <p:nvPr>
            <p:ph idx="1"/>
          </p:nvPr>
        </p:nvSpPr>
        <p:spPr>
          <a:xfrm>
            <a:off x="3050134" y="1600201"/>
            <a:ext cx="8529250" cy="4525963"/>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3050135" y="6485820"/>
            <a:ext cx="385170" cy="235656"/>
          </a:xfrm>
          <a:prstGeom prst="rect">
            <a:avLst/>
          </a:prstGeom>
        </p:spPr>
        <p:txBody>
          <a:bodyPr/>
          <a:lstStyle/>
          <a:p>
            <a:fld id="{9E2950D0-5899-E54D-9A71-47ED20DC657B}" type="slidenum">
              <a:rPr lang="en-US" smtClean="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 preserve="1">
  <p:cSld name="1_Title and Content">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050134" y="274638"/>
            <a:ext cx="8529250" cy="1143000"/>
          </a:xfrm>
          <a:prstGeom prst="rect">
            <a:avLst/>
          </a:prstGeom>
        </p:spPr>
        <p:txBody>
          <a:bodyPr/>
          <a:lstStyle>
            <a:lvl1pPr>
              <a:defRPr b="1" i="0">
                <a:solidFill>
                  <a:srgbClr val="AA6488"/>
                </a:solidFill>
                <a:latin typeface="Trajan Pro"/>
                <a:cs typeface="Trajan Pro"/>
              </a:defRPr>
            </a:lvl1pPr>
          </a:lstStyle>
          <a:p>
            <a:r>
              <a:rPr lang="en-US" dirty="0"/>
              <a:t>Click to edit Master title style</a:t>
            </a:r>
          </a:p>
        </p:txBody>
      </p:sp>
      <p:sp>
        <p:nvSpPr>
          <p:cNvPr id="3" name="Content Placeholder 2"/>
          <p:cNvSpPr>
            <a:spLocks noGrp="1"/>
          </p:cNvSpPr>
          <p:nvPr>
            <p:ph idx="1"/>
          </p:nvPr>
        </p:nvSpPr>
        <p:spPr>
          <a:xfrm>
            <a:off x="3050134" y="1600201"/>
            <a:ext cx="852925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a:xfrm>
            <a:off x="3050135" y="6485820"/>
            <a:ext cx="385170" cy="235656"/>
          </a:xfrm>
          <a:prstGeom prst="rect">
            <a:avLst/>
          </a:prstGeom>
        </p:spPr>
        <p:txBody>
          <a:bodyPr/>
          <a:lstStyle/>
          <a:p>
            <a:fld id="{9E2950D0-5899-E54D-9A71-47ED20DC657B}" type="slidenum">
              <a:rPr lang="en-US" smtClean="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obj" preserve="1">
  <p:cSld name="2_Title and Content">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050134" y="274638"/>
            <a:ext cx="8529250" cy="1143000"/>
          </a:xfrm>
          <a:prstGeom prst="rect">
            <a:avLst/>
          </a:prstGeom>
        </p:spPr>
        <p:txBody>
          <a:bodyPr/>
          <a:lstStyle>
            <a:lvl1pPr>
              <a:defRPr b="1" i="0">
                <a:solidFill>
                  <a:srgbClr val="AA6488"/>
                </a:solidFill>
                <a:latin typeface="Trajan Pro"/>
                <a:cs typeface="Trajan Pro"/>
              </a:defRPr>
            </a:lvl1pPr>
          </a:lstStyle>
          <a:p>
            <a:r>
              <a:rPr lang="en-US" dirty="0"/>
              <a:t>Click to edit Master title style</a:t>
            </a:r>
          </a:p>
        </p:txBody>
      </p:sp>
      <p:sp>
        <p:nvSpPr>
          <p:cNvPr id="3" name="Content Placeholder 2"/>
          <p:cNvSpPr>
            <a:spLocks noGrp="1"/>
          </p:cNvSpPr>
          <p:nvPr>
            <p:ph idx="1"/>
          </p:nvPr>
        </p:nvSpPr>
        <p:spPr>
          <a:xfrm>
            <a:off x="3050134" y="1600201"/>
            <a:ext cx="852925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a:xfrm>
            <a:off x="3050135" y="6485820"/>
            <a:ext cx="385170" cy="235656"/>
          </a:xfrm>
          <a:prstGeom prst="rect">
            <a:avLst/>
          </a:prstGeom>
        </p:spPr>
        <p:txBody>
          <a:bodyPr/>
          <a:lstStyle/>
          <a:p>
            <a:fld id="{9E2950D0-5899-E54D-9A71-47ED20DC657B}" type="slidenum">
              <a:rPr lang="en-US" smtClean="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019543" y="274638"/>
            <a:ext cx="9559841" cy="1143000"/>
          </a:xfrm>
          <a:prstGeom prst="rect">
            <a:avLst/>
          </a:prstGeom>
        </p:spPr>
        <p:txBody>
          <a:bodyPr/>
          <a:lstStyle>
            <a:lvl1pPr>
              <a:defRPr b="1" i="0">
                <a:solidFill>
                  <a:srgbClr val="AA6488"/>
                </a:solidFill>
                <a:latin typeface="Trajan Pro"/>
                <a:cs typeface="Trajan Pro"/>
              </a:defRPr>
            </a:lvl1pPr>
          </a:lstStyle>
          <a:p>
            <a:r>
              <a:rPr lang="en-US" dirty="0"/>
              <a:t>Click to edit Master title style</a:t>
            </a:r>
          </a:p>
        </p:txBody>
      </p:sp>
      <p:sp>
        <p:nvSpPr>
          <p:cNvPr id="3" name="Text Placeholder 2"/>
          <p:cNvSpPr>
            <a:spLocks noGrp="1"/>
          </p:cNvSpPr>
          <p:nvPr>
            <p:ph type="body" idx="1"/>
          </p:nvPr>
        </p:nvSpPr>
        <p:spPr>
          <a:xfrm>
            <a:off x="2019543" y="1535113"/>
            <a:ext cx="4528356"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2019543" y="2174875"/>
            <a:ext cx="4528356"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7016349" y="1535113"/>
            <a:ext cx="456303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7016349" y="2174875"/>
            <a:ext cx="456303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p:cNvSpPr>
            <a:spLocks noGrp="1"/>
          </p:cNvSpPr>
          <p:nvPr>
            <p:ph type="sldNum" sz="quarter" idx="12"/>
          </p:nvPr>
        </p:nvSpPr>
        <p:spPr>
          <a:xfrm>
            <a:off x="2019544" y="6527463"/>
            <a:ext cx="343530" cy="194013"/>
          </a:xfrm>
          <a:prstGeom prst="rect">
            <a:avLst/>
          </a:prstGeom>
        </p:spPr>
        <p:txBody>
          <a:bodyPr/>
          <a:lstStyle/>
          <a:p>
            <a:fld id="{9E2950D0-5899-E54D-9A71-47ED20DC657B}" type="slidenum">
              <a:rPr lang="en-US" smtClean="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441" y="6356351"/>
            <a:ext cx="2844059" cy="365125"/>
          </a:xfrm>
          <a:prstGeom prst="rect">
            <a:avLst/>
          </a:prstGeom>
        </p:spPr>
        <p:txBody>
          <a:bodyPr/>
          <a:lstStyle/>
          <a:p>
            <a:fld id="{19DD4FD8-34F3-5849-98F2-D0303E9F981F}" type="datetimeFigureOut">
              <a:rPr lang="en-US" smtClean="0"/>
              <a:t>3/15/2021</a:t>
            </a:fld>
            <a:endParaRPr lang="en-US" dirty="0"/>
          </a:p>
        </p:txBody>
      </p:sp>
      <p:sp>
        <p:nvSpPr>
          <p:cNvPr id="3" name="Footer Placeholder 2"/>
          <p:cNvSpPr>
            <a:spLocks noGrp="1"/>
          </p:cNvSpPr>
          <p:nvPr>
            <p:ph type="ftr" sz="quarter" idx="11"/>
          </p:nvPr>
        </p:nvSpPr>
        <p:spPr>
          <a:xfrm>
            <a:off x="4164515" y="6356351"/>
            <a:ext cx="3859795" cy="365125"/>
          </a:xfrm>
          <a:prstGeom prst="rect">
            <a:avLst/>
          </a:prstGeom>
        </p:spPr>
        <p:txBody>
          <a:bodyPr/>
          <a:lstStyle/>
          <a:p>
            <a:endParaRPr lang="en-US" dirty="0"/>
          </a:p>
        </p:txBody>
      </p:sp>
      <p:sp>
        <p:nvSpPr>
          <p:cNvPr id="4" name="Slide Number Placeholder 3"/>
          <p:cNvSpPr>
            <a:spLocks noGrp="1"/>
          </p:cNvSpPr>
          <p:nvPr>
            <p:ph type="sldNum" sz="quarter" idx="12"/>
          </p:nvPr>
        </p:nvSpPr>
        <p:spPr>
          <a:xfrm>
            <a:off x="8735325" y="6356351"/>
            <a:ext cx="2844059" cy="365125"/>
          </a:xfrm>
          <a:prstGeom prst="rect">
            <a:avLst/>
          </a:prstGeom>
        </p:spPr>
        <p:txBody>
          <a:bodyPr/>
          <a:lstStyle/>
          <a:p>
            <a:fld id="{9E2950D0-5899-E54D-9A71-47ED20DC657B}" type="slidenum">
              <a:rPr lang="en-US" smtClean="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62833" y="4406901"/>
            <a:ext cx="10360501" cy="1362075"/>
          </a:xfrm>
          <a:prstGeom prst="rect">
            <a:avLst/>
          </a:prstGeom>
        </p:spPr>
        <p:txBody>
          <a:bodyPr anchor="t"/>
          <a:lstStyle>
            <a:lvl1pPr algn="l">
              <a:defRPr sz="4000" b="1" i="0" cap="all">
                <a:solidFill>
                  <a:srgbClr val="AA6488"/>
                </a:solidFill>
                <a:latin typeface="Trajan Pro"/>
                <a:cs typeface="Trajan Pro"/>
              </a:defRPr>
            </a:lvl1pPr>
          </a:lstStyle>
          <a:p>
            <a:r>
              <a:rPr lang="en-US" dirty="0"/>
              <a:t>Click to edit Master title style</a:t>
            </a:r>
          </a:p>
        </p:txBody>
      </p:sp>
      <p:sp>
        <p:nvSpPr>
          <p:cNvPr id="3" name="Text Placeholder 2"/>
          <p:cNvSpPr>
            <a:spLocks noGrp="1"/>
          </p:cNvSpPr>
          <p:nvPr>
            <p:ph type="body" idx="1"/>
          </p:nvPr>
        </p:nvSpPr>
        <p:spPr>
          <a:xfrm>
            <a:off x="962833" y="2906713"/>
            <a:ext cx="10360501"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56DD05-C05F-4AD3-BEF5-1D7AD71D83C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0FB7F87-5508-4A20-B044-FB817AB590A0}"/>
              </a:ext>
            </a:extLst>
          </p:cNvPr>
          <p:cNvSpPr>
            <a:spLocks noGrp="1"/>
          </p:cNvSpPr>
          <p:nvPr>
            <p:ph sz="half" idx="1"/>
          </p:nvPr>
        </p:nvSpPr>
        <p:spPr>
          <a:xfrm>
            <a:off x="837982" y="1825625"/>
            <a:ext cx="5180251"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0859984-3399-4BEC-89C2-6847D025B36D}"/>
              </a:ext>
            </a:extLst>
          </p:cNvPr>
          <p:cNvSpPr>
            <a:spLocks noGrp="1"/>
          </p:cNvSpPr>
          <p:nvPr>
            <p:ph sz="half" idx="2"/>
          </p:nvPr>
        </p:nvSpPr>
        <p:spPr>
          <a:xfrm>
            <a:off x="6170592" y="1825625"/>
            <a:ext cx="5180251"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390CE60-2CF6-430C-B309-4226FA323D8D}"/>
              </a:ext>
            </a:extLst>
          </p:cNvPr>
          <p:cNvSpPr>
            <a:spLocks noGrp="1"/>
          </p:cNvSpPr>
          <p:nvPr>
            <p:ph type="dt" sz="half" idx="10"/>
          </p:nvPr>
        </p:nvSpPr>
        <p:spPr/>
        <p:txBody>
          <a:bodyPr/>
          <a:lstStyle/>
          <a:p>
            <a:fld id="{D1F29317-0774-4B4F-97ED-28B23F9D4A40}" type="datetimeFigureOut">
              <a:rPr lang="en-US" smtClean="0"/>
              <a:t>3/15/2021</a:t>
            </a:fld>
            <a:endParaRPr lang="en-US" dirty="0"/>
          </a:p>
        </p:txBody>
      </p:sp>
      <p:sp>
        <p:nvSpPr>
          <p:cNvPr id="6" name="Footer Placeholder 5">
            <a:extLst>
              <a:ext uri="{FF2B5EF4-FFF2-40B4-BE49-F238E27FC236}">
                <a16:creationId xmlns:a16="http://schemas.microsoft.com/office/drawing/2014/main" id="{F007BE07-81E0-4B13-8B3D-9A3A579ECD9C}"/>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06BD865F-336E-4AE4-8D85-901782C862DC}"/>
              </a:ext>
            </a:extLst>
          </p:cNvPr>
          <p:cNvSpPr>
            <a:spLocks noGrp="1"/>
          </p:cNvSpPr>
          <p:nvPr>
            <p:ph type="sldNum" sz="quarter" idx="12"/>
          </p:nvPr>
        </p:nvSpPr>
        <p:spPr/>
        <p:txBody>
          <a:bodyPr/>
          <a:lstStyle/>
          <a:p>
            <a:fld id="{EE014C59-10A7-4BE4-B597-910932BB7545}" type="slidenum">
              <a:rPr lang="en-US" smtClean="0"/>
              <a:t>‹#›</a:t>
            </a:fld>
            <a:endParaRPr lang="en-US" dirty="0"/>
          </a:p>
        </p:txBody>
      </p:sp>
    </p:spTree>
    <p:extLst>
      <p:ext uri="{BB962C8B-B14F-4D97-AF65-F5344CB8AC3E}">
        <p14:creationId xmlns:p14="http://schemas.microsoft.com/office/powerpoint/2010/main" val="13594859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10"/>
          <a:stretch>
            <a:fillRect/>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4" r:id="rId2"/>
    <p:sldLayoutId id="2147483650" r:id="rId3"/>
    <p:sldLayoutId id="2147483660" r:id="rId4"/>
    <p:sldLayoutId id="2147483661" r:id="rId5"/>
    <p:sldLayoutId id="2147483653" r:id="rId6"/>
    <p:sldLayoutId id="2147483655" r:id="rId7"/>
    <p:sldLayoutId id="2147483651" r:id="rId8"/>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A1D91C7-F077-42B1-AF45-45B86AB6B8E5}"/>
              </a:ext>
            </a:extLst>
          </p:cNvPr>
          <p:cNvSpPr>
            <a:spLocks noGrp="1"/>
          </p:cNvSpPr>
          <p:nvPr>
            <p:ph type="title"/>
          </p:nvPr>
        </p:nvSpPr>
        <p:spPr>
          <a:xfrm>
            <a:off x="837982" y="365126"/>
            <a:ext cx="10512862"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476066A-D1F4-4179-959B-F4DA9FE84666}"/>
              </a:ext>
            </a:extLst>
          </p:cNvPr>
          <p:cNvSpPr>
            <a:spLocks noGrp="1"/>
          </p:cNvSpPr>
          <p:nvPr>
            <p:ph type="body" idx="1"/>
          </p:nvPr>
        </p:nvSpPr>
        <p:spPr>
          <a:xfrm>
            <a:off x="837982" y="1825625"/>
            <a:ext cx="10512862"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E3A354-71C4-4C7E-9D30-F7235C184E82}"/>
              </a:ext>
            </a:extLst>
          </p:cNvPr>
          <p:cNvSpPr>
            <a:spLocks noGrp="1"/>
          </p:cNvSpPr>
          <p:nvPr>
            <p:ph type="dt" sz="half" idx="2"/>
          </p:nvPr>
        </p:nvSpPr>
        <p:spPr>
          <a:xfrm>
            <a:off x="837982" y="6356351"/>
            <a:ext cx="2742486"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1F29317-0774-4B4F-97ED-28B23F9D4A40}" type="datetimeFigureOut">
              <a:rPr lang="en-US" smtClean="0"/>
              <a:t>3/15/2021</a:t>
            </a:fld>
            <a:endParaRPr lang="en-US" dirty="0"/>
          </a:p>
        </p:txBody>
      </p:sp>
      <p:sp>
        <p:nvSpPr>
          <p:cNvPr id="5" name="Footer Placeholder 4">
            <a:extLst>
              <a:ext uri="{FF2B5EF4-FFF2-40B4-BE49-F238E27FC236}">
                <a16:creationId xmlns:a16="http://schemas.microsoft.com/office/drawing/2014/main" id="{C42BBA4A-905C-4E82-9F83-1EBF2C30E832}"/>
              </a:ext>
            </a:extLst>
          </p:cNvPr>
          <p:cNvSpPr>
            <a:spLocks noGrp="1"/>
          </p:cNvSpPr>
          <p:nvPr>
            <p:ph type="ftr" sz="quarter" idx="3"/>
          </p:nvPr>
        </p:nvSpPr>
        <p:spPr>
          <a:xfrm>
            <a:off x="4037549" y="6356351"/>
            <a:ext cx="4113728"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A0168832-7010-4A76-9F2D-5D93BB67D37A}"/>
              </a:ext>
            </a:extLst>
          </p:cNvPr>
          <p:cNvSpPr>
            <a:spLocks noGrp="1"/>
          </p:cNvSpPr>
          <p:nvPr>
            <p:ph type="sldNum" sz="quarter" idx="4"/>
          </p:nvPr>
        </p:nvSpPr>
        <p:spPr>
          <a:xfrm>
            <a:off x="8608357" y="6356351"/>
            <a:ext cx="2742486"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E014C59-10A7-4BE4-B597-910932BB7545}" type="slidenum">
              <a:rPr lang="en-US" smtClean="0"/>
              <a:t>‹#›</a:t>
            </a:fld>
            <a:endParaRPr lang="en-US" dirty="0"/>
          </a:p>
        </p:txBody>
      </p:sp>
    </p:spTree>
    <p:extLst>
      <p:ext uri="{BB962C8B-B14F-4D97-AF65-F5344CB8AC3E}">
        <p14:creationId xmlns:p14="http://schemas.microsoft.com/office/powerpoint/2010/main" val="548090928"/>
      </p:ext>
    </p:extLst>
  </p:cSld>
  <p:clrMap bg1="lt1" tx1="dk1" bg2="lt2" tx2="dk2" accent1="accent1" accent2="accent2" accent3="accent3" accent4="accent4" accent5="accent5" accent6="accent6" hlink="hlink" folHlink="folHlink"/>
  <p:sldLayoutIdLst>
    <p:sldLayoutId id="2147483652"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9.xml"/><Relationship Id="rId4" Type="http://schemas.openxmlformats.org/officeDocument/2006/relationships/image" Target="../media/image9.jp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hyperlink" Target="mailto:janice@janicesellis.com" TargetMode="External"/><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hyperlink" Target="https://janicesellis.com/category/life-liberty-pursuit-of-happiness/"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3.jpe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5.xml"/><Relationship Id="rId4" Type="http://schemas.openxmlformats.org/officeDocument/2006/relationships/image" Target="../media/image11.jpeg"/></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openxmlformats.org/officeDocument/2006/relationships/image" Target="../media/image14.jpeg"/><Relationship Id="rId4" Type="http://schemas.openxmlformats.org/officeDocument/2006/relationships/image" Target="../media/image13.jpeg"/></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16.jpeg"/></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2387EAB-9E6B-46DD-920A-2356496939AD}"/>
              </a:ext>
            </a:extLst>
          </p:cNvPr>
          <p:cNvSpPr>
            <a:spLocks noGrp="1"/>
          </p:cNvSpPr>
          <p:nvPr>
            <p:ph type="title"/>
          </p:nvPr>
        </p:nvSpPr>
        <p:spPr>
          <a:xfrm>
            <a:off x="2271121" y="305765"/>
            <a:ext cx="9710235" cy="1325218"/>
          </a:xfrm>
        </p:spPr>
        <p:txBody>
          <a:bodyPr>
            <a:normAutofit/>
          </a:bodyPr>
          <a:lstStyle/>
          <a:p>
            <a:pPr algn="ctr"/>
            <a:r>
              <a:rPr lang="en-US" sz="2799" b="1" dirty="0">
                <a:latin typeface="Times New Roman" panose="02020603050405020304" pitchFamily="18" charset="0"/>
                <a:cs typeface="Times New Roman" panose="02020603050405020304" pitchFamily="18" charset="0"/>
              </a:rPr>
              <a:t>“The Critical Role Authors Play in Fostering a Better Society”</a:t>
            </a:r>
            <a:br>
              <a:rPr lang="en-US" sz="1600" b="1" dirty="0">
                <a:latin typeface="Times New Roman" panose="02020603050405020304" pitchFamily="18" charset="0"/>
                <a:cs typeface="Times New Roman" panose="02020603050405020304" pitchFamily="18" charset="0"/>
              </a:rPr>
            </a:br>
            <a:br>
              <a:rPr lang="en-US" sz="1600" b="1" dirty="0">
                <a:latin typeface="Times New Roman" panose="02020603050405020304" pitchFamily="18" charset="0"/>
                <a:cs typeface="Times New Roman" panose="02020603050405020304" pitchFamily="18" charset="0"/>
              </a:rPr>
            </a:br>
            <a:r>
              <a:rPr lang="en-US" sz="1999" b="1" i="1" dirty="0">
                <a:latin typeface="Times New Roman" panose="02020603050405020304" pitchFamily="18" charset="0"/>
                <a:cs typeface="Times New Roman" panose="02020603050405020304" pitchFamily="18" charset="0"/>
              </a:rPr>
              <a:t>Presented by Award-Winning Author, Janice S. Ellis, Ph.D.</a:t>
            </a:r>
            <a:endParaRPr lang="en-US" sz="1999" dirty="0"/>
          </a:p>
        </p:txBody>
      </p:sp>
      <p:pic>
        <p:nvPicPr>
          <p:cNvPr id="8" name="Content Placeholder 7" descr="A person smiling for the camera&#10;&#10;Description automatically generated">
            <a:extLst>
              <a:ext uri="{FF2B5EF4-FFF2-40B4-BE49-F238E27FC236}">
                <a16:creationId xmlns:a16="http://schemas.microsoft.com/office/drawing/2014/main" id="{D293B45D-B797-46C8-9CC1-FB35F0278D78}"/>
              </a:ext>
            </a:extLst>
          </p:cNvPr>
          <p:cNvPicPr>
            <a:picLocks noGrp="1" noChangeAspect="1"/>
          </p:cNvPicPr>
          <p:nvPr>
            <p:ph sz="half" idx="1"/>
          </p:nvPr>
        </p:nvPicPr>
        <p:blipFill>
          <a:blip r:embed="rId4">
            <a:extLst>
              <a:ext uri="{28A0092B-C50C-407E-A947-70E740481C1C}">
                <a14:useLocalDpi xmlns:a14="http://schemas.microsoft.com/office/drawing/2010/main" val="0"/>
              </a:ext>
            </a:extLst>
          </a:blip>
          <a:stretch>
            <a:fillRect/>
          </a:stretch>
        </p:blipFill>
        <p:spPr>
          <a:xfrm>
            <a:off x="2100626" y="1826042"/>
            <a:ext cx="2547984" cy="2531707"/>
          </a:xfrm>
        </p:spPr>
      </p:pic>
      <p:sp>
        <p:nvSpPr>
          <p:cNvPr id="6" name="Content Placeholder 5">
            <a:extLst>
              <a:ext uri="{FF2B5EF4-FFF2-40B4-BE49-F238E27FC236}">
                <a16:creationId xmlns:a16="http://schemas.microsoft.com/office/drawing/2014/main" id="{9C45DCC3-072B-4C78-AC71-A9E1D6719CF6}"/>
              </a:ext>
            </a:extLst>
          </p:cNvPr>
          <p:cNvSpPr>
            <a:spLocks noGrp="1"/>
          </p:cNvSpPr>
          <p:nvPr>
            <p:ph sz="half" idx="2"/>
          </p:nvPr>
        </p:nvSpPr>
        <p:spPr>
          <a:xfrm>
            <a:off x="4823662" y="1826042"/>
            <a:ext cx="7157694" cy="4350205"/>
          </a:xfrm>
        </p:spPr>
        <p:txBody>
          <a:bodyPr>
            <a:normAutofit fontScale="77500" lnSpcReduction="20000"/>
          </a:bodyPr>
          <a:lstStyle/>
          <a:p>
            <a:pPr marL="0" marR="0" indent="0" algn="ctr">
              <a:spcBef>
                <a:spcPts val="0"/>
              </a:spcBef>
              <a:spcAft>
                <a:spcPts val="0"/>
              </a:spcAft>
              <a:buNone/>
            </a:pPr>
            <a:r>
              <a:rPr lang="en-US" sz="2199" b="1" i="1" dirty="0">
                <a:effectLst/>
                <a:latin typeface="Times New Roman" panose="02020603050405020304" pitchFamily="18" charset="0"/>
                <a:ea typeface="Calibri" panose="020F0502020204030204" pitchFamily="34" charset="0"/>
              </a:rPr>
              <a:t>“History is our greatest teacher, today presents our greatest challenges.”</a:t>
            </a:r>
          </a:p>
          <a:p>
            <a:pPr marL="0" marR="0" indent="0" algn="ctr">
              <a:spcBef>
                <a:spcPts val="0"/>
              </a:spcBef>
              <a:spcAft>
                <a:spcPts val="0"/>
              </a:spcAft>
              <a:buNone/>
            </a:pPr>
            <a:endParaRPr lang="en-US" sz="2199" dirty="0">
              <a:effectLst/>
              <a:latin typeface="Times New Roman" panose="02020603050405020304" pitchFamily="18" charset="0"/>
              <a:ea typeface="Calibri" panose="020F0502020204030204" pitchFamily="34" charset="0"/>
            </a:endParaRPr>
          </a:p>
          <a:p>
            <a:pPr marL="0" marR="0" indent="0">
              <a:spcBef>
                <a:spcPts val="0"/>
              </a:spcBef>
              <a:spcAft>
                <a:spcPts val="0"/>
              </a:spcAft>
              <a:buNone/>
            </a:pPr>
            <a:r>
              <a:rPr lang="en-US" sz="1799" b="1" i="1" dirty="0">
                <a:effectLst/>
                <a:latin typeface="Times New Roman" panose="02020603050405020304" pitchFamily="18" charset="0"/>
                <a:ea typeface="Calibri" panose="020F0502020204030204" pitchFamily="34" charset="0"/>
              </a:rPr>
              <a:t>					--- Janice S. Ellis, Author</a:t>
            </a:r>
          </a:p>
          <a:p>
            <a:pPr marL="0" marR="0" indent="0">
              <a:spcBef>
                <a:spcPts val="0"/>
              </a:spcBef>
              <a:spcAft>
                <a:spcPts val="0"/>
              </a:spcAft>
              <a:buNone/>
            </a:pPr>
            <a:endParaRPr lang="en-US" sz="1899" b="1" u="sng" dirty="0">
              <a:effectLst/>
              <a:latin typeface="Times New Roman" panose="02020603050405020304" pitchFamily="18" charset="0"/>
              <a:ea typeface="Calibri" panose="020F0502020204030204" pitchFamily="34" charset="0"/>
            </a:endParaRPr>
          </a:p>
          <a:p>
            <a:pPr marL="0" marR="0" indent="0">
              <a:spcBef>
                <a:spcPts val="0"/>
              </a:spcBef>
              <a:spcAft>
                <a:spcPts val="0"/>
              </a:spcAft>
              <a:buNone/>
            </a:pPr>
            <a:r>
              <a:rPr lang="en-US" sz="1899" b="1" u="sng" dirty="0">
                <a:effectLst/>
                <a:latin typeface="Times New Roman" panose="02020603050405020304" pitchFamily="18" charset="0"/>
                <a:ea typeface="Calibri" panose="020F0502020204030204" pitchFamily="34" charset="0"/>
              </a:rPr>
              <a:t>Books by the Author</a:t>
            </a:r>
            <a:r>
              <a:rPr lang="en-US" sz="1899" b="1" dirty="0">
                <a:effectLst/>
                <a:latin typeface="Times New Roman" panose="02020603050405020304" pitchFamily="18" charset="0"/>
                <a:ea typeface="Calibri" panose="020F0502020204030204" pitchFamily="34" charset="0"/>
              </a:rPr>
              <a:t>:</a:t>
            </a:r>
          </a:p>
          <a:p>
            <a:pPr marL="0" marR="0" indent="0">
              <a:spcBef>
                <a:spcPts val="0"/>
              </a:spcBef>
              <a:spcAft>
                <a:spcPts val="0"/>
              </a:spcAft>
              <a:buNone/>
            </a:pPr>
            <a:endParaRPr lang="en-US" sz="1799" b="1" dirty="0">
              <a:effectLst/>
              <a:latin typeface="Times New Roman" panose="02020603050405020304" pitchFamily="18" charset="0"/>
              <a:ea typeface="Calibri" panose="020F0502020204030204" pitchFamily="34" charset="0"/>
            </a:endParaRPr>
          </a:p>
          <a:p>
            <a:pPr marL="0" marR="0" indent="0">
              <a:spcBef>
                <a:spcPts val="0"/>
              </a:spcBef>
              <a:spcAft>
                <a:spcPts val="0"/>
              </a:spcAft>
              <a:buNone/>
            </a:pPr>
            <a:r>
              <a:rPr lang="en-US" sz="1799" b="1" i="1" dirty="0">
                <a:effectLst/>
                <a:latin typeface="Times New Roman" panose="02020603050405020304" pitchFamily="18" charset="0"/>
                <a:ea typeface="Calibri" panose="020F0502020204030204" pitchFamily="34" charset="0"/>
              </a:rPr>
              <a:t> </a:t>
            </a:r>
            <a:r>
              <a:rPr lang="en-US" sz="1899" b="1" i="1" dirty="0">
                <a:effectLst/>
                <a:latin typeface="Times New Roman" panose="02020603050405020304" pitchFamily="18" charset="0"/>
                <a:ea typeface="Calibri" panose="020F0502020204030204" pitchFamily="34" charset="0"/>
              </a:rPr>
              <a:t>From Liberty to Magnolia: In Search of the American Dream (2018)</a:t>
            </a:r>
          </a:p>
          <a:p>
            <a:pPr marL="0" marR="0" indent="0">
              <a:spcBef>
                <a:spcPts val="0"/>
              </a:spcBef>
              <a:spcAft>
                <a:spcPts val="0"/>
              </a:spcAft>
              <a:buNone/>
            </a:pPr>
            <a:r>
              <a:rPr lang="en-US" sz="1799" dirty="0">
                <a:effectLst/>
                <a:latin typeface="Times New Roman" panose="02020603050405020304" pitchFamily="18" charset="0"/>
                <a:ea typeface="Calibri" panose="020F0502020204030204" pitchFamily="34" charset="0"/>
              </a:rPr>
              <a:t>      (Grand Prize Winner of the CAC2019 Journey Award for Narrative Nonfiction)</a:t>
            </a:r>
          </a:p>
          <a:p>
            <a:pPr marL="0" marR="0" indent="0">
              <a:spcBef>
                <a:spcPts val="0"/>
              </a:spcBef>
              <a:spcAft>
                <a:spcPts val="0"/>
              </a:spcAft>
              <a:buNone/>
            </a:pPr>
            <a:endParaRPr lang="en-US" sz="1799" dirty="0">
              <a:effectLst/>
              <a:latin typeface="Times New Roman" panose="02020603050405020304" pitchFamily="18" charset="0"/>
              <a:ea typeface="Calibri" panose="020F0502020204030204" pitchFamily="34" charset="0"/>
            </a:endParaRPr>
          </a:p>
          <a:p>
            <a:pPr marL="0" marR="0" indent="0">
              <a:spcBef>
                <a:spcPts val="0"/>
              </a:spcBef>
              <a:spcAft>
                <a:spcPts val="0"/>
              </a:spcAft>
              <a:buNone/>
            </a:pPr>
            <a:r>
              <a:rPr lang="en-US" sz="1899" b="1" i="1" dirty="0">
                <a:effectLst/>
                <a:latin typeface="Times New Roman" panose="02020603050405020304" pitchFamily="18" charset="0"/>
                <a:ea typeface="Calibri" panose="020F0502020204030204" pitchFamily="34" charset="0"/>
              </a:rPr>
              <a:t> Shaping Public Opinion: How Real Advocacy Journalism Should Be Practiced (2021)</a:t>
            </a:r>
          </a:p>
          <a:p>
            <a:pPr marL="0" marR="0" indent="0">
              <a:spcBef>
                <a:spcPts val="0"/>
              </a:spcBef>
              <a:spcAft>
                <a:spcPts val="0"/>
              </a:spcAft>
              <a:buNone/>
            </a:pPr>
            <a:endParaRPr lang="en-US" sz="1799" dirty="0">
              <a:effectLst/>
              <a:latin typeface="Times New Roman" panose="02020603050405020304" pitchFamily="18" charset="0"/>
              <a:ea typeface="Calibri" panose="020F0502020204030204" pitchFamily="34" charset="0"/>
            </a:endParaRPr>
          </a:p>
          <a:p>
            <a:pPr marL="0" marR="0" indent="0">
              <a:spcBef>
                <a:spcPts val="0"/>
              </a:spcBef>
              <a:spcAft>
                <a:spcPts val="0"/>
              </a:spcAft>
              <a:buNone/>
            </a:pPr>
            <a:r>
              <a:rPr lang="en-US" sz="1799" b="1" dirty="0">
                <a:effectLst/>
                <a:latin typeface="Times New Roman" panose="02020603050405020304" pitchFamily="18" charset="0"/>
                <a:ea typeface="Calibri" panose="020F0502020204030204" pitchFamily="34" charset="0"/>
              </a:rPr>
              <a:t> </a:t>
            </a:r>
            <a:endParaRPr lang="en-US" sz="1799" dirty="0">
              <a:effectLst/>
              <a:latin typeface="Times New Roman" panose="02020603050405020304" pitchFamily="18" charset="0"/>
              <a:ea typeface="Calibri" panose="020F0502020204030204" pitchFamily="34" charset="0"/>
            </a:endParaRPr>
          </a:p>
          <a:p>
            <a:pPr marL="0" marR="0" indent="0">
              <a:spcBef>
                <a:spcPts val="0"/>
              </a:spcBef>
              <a:spcAft>
                <a:spcPts val="0"/>
              </a:spcAft>
              <a:buNone/>
            </a:pPr>
            <a:r>
              <a:rPr lang="en-US" sz="1899" b="1" dirty="0">
                <a:effectLst/>
                <a:latin typeface="Times New Roman" panose="02020603050405020304" pitchFamily="18" charset="0"/>
                <a:ea typeface="Calibri" panose="020F0502020204030204" pitchFamily="34" charset="0"/>
              </a:rPr>
              <a:t> </a:t>
            </a:r>
            <a:r>
              <a:rPr lang="en-US" sz="1899" b="1" u="sng" dirty="0">
                <a:effectLst/>
                <a:latin typeface="Times New Roman" panose="02020603050405020304" pitchFamily="18" charset="0"/>
                <a:ea typeface="Calibri" panose="020F0502020204030204" pitchFamily="34" charset="0"/>
              </a:rPr>
              <a:t>Session Description</a:t>
            </a:r>
            <a:r>
              <a:rPr lang="en-US" sz="1799" b="1" dirty="0">
                <a:effectLst/>
                <a:latin typeface="Times New Roman" panose="02020603050405020304" pitchFamily="18" charset="0"/>
                <a:ea typeface="Calibri" panose="020F0502020204030204" pitchFamily="34" charset="0"/>
              </a:rPr>
              <a:t>:  Why do you write? A robust discussion about the need of authors to 		assume and carry out the responsibility to write authentically about 		societal conditions, and how those conditions can be understood 		and addressed to promote the greater good—irrespective of the 		genre.</a:t>
            </a:r>
            <a:endParaRPr lang="en-US" sz="1799" dirty="0">
              <a:effectLst/>
              <a:latin typeface="Times New Roman" panose="02020603050405020304" pitchFamily="18" charset="0"/>
              <a:ea typeface="Calibri" panose="020F0502020204030204" pitchFamily="34" charset="0"/>
            </a:endParaRPr>
          </a:p>
          <a:p>
            <a:pPr marL="0" marR="0" indent="0">
              <a:spcBef>
                <a:spcPts val="0"/>
              </a:spcBef>
              <a:spcAft>
                <a:spcPts val="0"/>
              </a:spcAft>
              <a:buNone/>
            </a:pPr>
            <a:r>
              <a:rPr lang="en-US" sz="1799" b="1" dirty="0">
                <a:effectLst/>
                <a:latin typeface="Times New Roman" panose="02020603050405020304" pitchFamily="18" charset="0"/>
                <a:ea typeface="Calibri" panose="020F0502020204030204" pitchFamily="34" charset="0"/>
              </a:rPr>
              <a:t> </a:t>
            </a:r>
            <a:endParaRPr lang="en-US" sz="1799" dirty="0">
              <a:effectLst/>
              <a:latin typeface="Times New Roman" panose="02020603050405020304" pitchFamily="18" charset="0"/>
              <a:ea typeface="Calibri" panose="020F0502020204030204" pitchFamily="34" charset="0"/>
            </a:endParaRPr>
          </a:p>
          <a:p>
            <a:pPr marL="0" marR="0" indent="0">
              <a:spcBef>
                <a:spcPts val="0"/>
              </a:spcBef>
              <a:spcAft>
                <a:spcPts val="0"/>
              </a:spcAft>
              <a:buNone/>
            </a:pPr>
            <a:r>
              <a:rPr lang="en-US" sz="1899" b="1" u="sng" dirty="0">
                <a:effectLst/>
                <a:latin typeface="Times New Roman" panose="02020603050405020304" pitchFamily="18" charset="0"/>
                <a:ea typeface="Calibri" panose="020F0502020204030204" pitchFamily="34" charset="0"/>
              </a:rPr>
              <a:t>Topics To Be Covered</a:t>
            </a:r>
            <a:r>
              <a:rPr lang="en-US" sz="1799" b="1" dirty="0">
                <a:effectLst/>
                <a:latin typeface="Times New Roman" panose="02020603050405020304" pitchFamily="18" charset="0"/>
                <a:ea typeface="Calibri" panose="020F0502020204030204" pitchFamily="34" charset="0"/>
              </a:rPr>
              <a:t>:</a:t>
            </a:r>
            <a:endParaRPr lang="en-US" sz="1799" dirty="0">
              <a:effectLst/>
              <a:latin typeface="Times New Roman" panose="02020603050405020304" pitchFamily="18" charset="0"/>
              <a:ea typeface="Calibri" panose="020F0502020204030204" pitchFamily="34" charset="0"/>
            </a:endParaRPr>
          </a:p>
          <a:p>
            <a:pPr marL="0" marR="0" indent="0">
              <a:spcBef>
                <a:spcPts val="0"/>
              </a:spcBef>
              <a:spcAft>
                <a:spcPts val="0"/>
              </a:spcAft>
              <a:buNone/>
            </a:pPr>
            <a:r>
              <a:rPr lang="en-US" sz="1799" b="1" dirty="0">
                <a:effectLst/>
                <a:latin typeface="Times New Roman" panose="02020603050405020304" pitchFamily="18" charset="0"/>
                <a:ea typeface="Calibri" panose="020F0502020204030204" pitchFamily="34" charset="0"/>
              </a:rPr>
              <a:t> </a:t>
            </a:r>
            <a:endParaRPr lang="en-US" sz="1799" dirty="0">
              <a:effectLst/>
              <a:latin typeface="Times New Roman" panose="02020603050405020304" pitchFamily="18" charset="0"/>
              <a:ea typeface="Calibri" panose="020F0502020204030204" pitchFamily="34" charset="0"/>
            </a:endParaRPr>
          </a:p>
          <a:p>
            <a:pPr marL="342797" marR="0" lvl="0" indent="-342797">
              <a:spcBef>
                <a:spcPts val="0"/>
              </a:spcBef>
              <a:spcAft>
                <a:spcPts val="0"/>
              </a:spcAft>
              <a:buFont typeface="Symbol" panose="05050102010706020507" pitchFamily="18" charset="2"/>
              <a:buChar char=""/>
            </a:pPr>
            <a:r>
              <a:rPr lang="en-US" sz="1799" b="1" dirty="0">
                <a:effectLst/>
                <a:latin typeface="Times New Roman" panose="02020603050405020304" pitchFamily="18" charset="0"/>
                <a:ea typeface="Calibri" panose="020F0502020204030204" pitchFamily="34" charset="0"/>
              </a:rPr>
              <a:t>Why Do I Write</a:t>
            </a:r>
            <a:endParaRPr lang="en-US" sz="1799" b="1" dirty="0">
              <a:latin typeface="Times New Roman" panose="02020603050405020304" pitchFamily="18" charset="0"/>
              <a:ea typeface="Calibri" panose="020F0502020204030204" pitchFamily="34" charset="0"/>
            </a:endParaRPr>
          </a:p>
          <a:p>
            <a:pPr marL="342797" marR="0" lvl="0" indent="-342797">
              <a:spcBef>
                <a:spcPts val="0"/>
              </a:spcBef>
              <a:spcAft>
                <a:spcPts val="0"/>
              </a:spcAft>
              <a:buFont typeface="Symbol" panose="05050102010706020507" pitchFamily="18" charset="2"/>
              <a:buChar char=""/>
            </a:pPr>
            <a:r>
              <a:rPr lang="en-US" sz="1799" b="1" dirty="0">
                <a:effectLst/>
                <a:latin typeface="Times New Roman" panose="02020603050405020304" pitchFamily="18" charset="0"/>
                <a:ea typeface="Calibri" panose="020F0502020204030204" pitchFamily="34" charset="0"/>
              </a:rPr>
              <a:t>Nonfiction Authors</a:t>
            </a:r>
            <a:endParaRPr lang="en-US" sz="1799" dirty="0">
              <a:effectLst/>
              <a:latin typeface="Times New Roman" panose="02020603050405020304" pitchFamily="18" charset="0"/>
              <a:ea typeface="Calibri" panose="020F0502020204030204" pitchFamily="34" charset="0"/>
            </a:endParaRPr>
          </a:p>
          <a:p>
            <a:pPr marL="342797" marR="0" lvl="0" indent="-342797">
              <a:spcBef>
                <a:spcPts val="0"/>
              </a:spcBef>
              <a:spcAft>
                <a:spcPts val="0"/>
              </a:spcAft>
              <a:buFont typeface="Symbol" panose="05050102010706020507" pitchFamily="18" charset="2"/>
              <a:buChar char=""/>
            </a:pPr>
            <a:r>
              <a:rPr lang="en-US" sz="1799" b="1" dirty="0">
                <a:effectLst/>
                <a:latin typeface="Times New Roman" panose="02020603050405020304" pitchFamily="18" charset="0"/>
                <a:ea typeface="Calibri" panose="020F0502020204030204" pitchFamily="34" charset="0"/>
              </a:rPr>
              <a:t>Fiction Authors</a:t>
            </a:r>
            <a:endParaRPr lang="en-US" sz="1799" dirty="0">
              <a:effectLst/>
              <a:latin typeface="Times New Roman" panose="02020603050405020304" pitchFamily="18" charset="0"/>
              <a:ea typeface="Calibri" panose="020F0502020204030204" pitchFamily="34" charset="0"/>
            </a:endParaRPr>
          </a:p>
          <a:p>
            <a:pPr marL="342797" marR="0" lvl="0" indent="-342797">
              <a:spcBef>
                <a:spcPts val="0"/>
              </a:spcBef>
              <a:spcAft>
                <a:spcPts val="0"/>
              </a:spcAft>
              <a:buFont typeface="Symbol" panose="05050102010706020507" pitchFamily="18" charset="2"/>
              <a:buChar char=""/>
            </a:pPr>
            <a:r>
              <a:rPr lang="en-US" sz="1799" b="1" dirty="0">
                <a:effectLst/>
                <a:latin typeface="Times New Roman" panose="02020603050405020304" pitchFamily="18" charset="0"/>
                <a:ea typeface="Calibri" panose="020F0502020204030204" pitchFamily="34" charset="0"/>
              </a:rPr>
              <a:t>Power and Reach of the Medium</a:t>
            </a:r>
            <a:endParaRPr lang="en-US" sz="1799" dirty="0">
              <a:effectLst/>
              <a:latin typeface="Times New Roman" panose="02020603050405020304" pitchFamily="18" charset="0"/>
              <a:ea typeface="Calibri" panose="020F0502020204030204" pitchFamily="34" charset="0"/>
            </a:endParaRPr>
          </a:p>
          <a:p>
            <a:pPr marL="342797" marR="0" lvl="0" indent="-342797">
              <a:spcBef>
                <a:spcPts val="0"/>
              </a:spcBef>
              <a:spcAft>
                <a:spcPts val="0"/>
              </a:spcAft>
              <a:buFont typeface="Symbol" panose="05050102010706020507" pitchFamily="18" charset="2"/>
              <a:buChar char=""/>
            </a:pPr>
            <a:r>
              <a:rPr lang="en-US" sz="1799" b="1" dirty="0">
                <a:effectLst/>
                <a:latin typeface="Times New Roman" panose="02020603050405020304" pitchFamily="18" charset="0"/>
                <a:ea typeface="Calibri" panose="020F0502020204030204" pitchFamily="34" charset="0"/>
              </a:rPr>
              <a:t>Power of the Type of Discourse</a:t>
            </a:r>
            <a:endParaRPr lang="en-US" sz="1799" dirty="0">
              <a:effectLst/>
              <a:latin typeface="Times New Roman" panose="02020603050405020304" pitchFamily="18" charset="0"/>
              <a:ea typeface="Calibri" panose="020F0502020204030204" pitchFamily="34" charset="0"/>
            </a:endParaRPr>
          </a:p>
          <a:p>
            <a:pPr marL="342797" marR="0" lvl="0" indent="-342797">
              <a:spcBef>
                <a:spcPts val="0"/>
              </a:spcBef>
              <a:spcAft>
                <a:spcPts val="0"/>
              </a:spcAft>
              <a:buFont typeface="Symbol" panose="05050102010706020507" pitchFamily="18" charset="2"/>
              <a:buChar char=""/>
            </a:pPr>
            <a:r>
              <a:rPr lang="en-US" sz="1799" b="1" dirty="0">
                <a:effectLst/>
                <a:latin typeface="Times New Roman" panose="02020603050405020304" pitchFamily="18" charset="0"/>
                <a:ea typeface="Calibri" panose="020F0502020204030204" pitchFamily="34" charset="0"/>
              </a:rPr>
              <a:t>Q &amp; A</a:t>
            </a:r>
            <a:endParaRPr lang="en-US" sz="1799" dirty="0">
              <a:effectLst/>
              <a:latin typeface="Times New Roman" panose="02020603050405020304" pitchFamily="18" charset="0"/>
              <a:ea typeface="Calibri" panose="020F0502020204030204" pitchFamily="34" charset="0"/>
            </a:endParaRPr>
          </a:p>
          <a:p>
            <a:pPr marL="0" indent="0">
              <a:buNone/>
            </a:pPr>
            <a:endParaRPr lang="en-US" sz="1799" dirty="0"/>
          </a:p>
        </p:txBody>
      </p:sp>
    </p:spTree>
    <p:extLst>
      <p:ext uri="{BB962C8B-B14F-4D97-AF65-F5344CB8AC3E}">
        <p14:creationId xmlns:p14="http://schemas.microsoft.com/office/powerpoint/2010/main" val="35161803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Why Do I Write? And, To Whom?</a:t>
            </a:r>
            <a:br>
              <a:rPr lang="en-US" sz="3200" dirty="0"/>
            </a:br>
            <a:r>
              <a:rPr lang="en-US" sz="3200" dirty="0"/>
              <a:t>TARGET AUDIENCE(S)</a:t>
            </a:r>
          </a:p>
        </p:txBody>
      </p:sp>
      <p:sp>
        <p:nvSpPr>
          <p:cNvPr id="3" name="Content Placeholder 2"/>
          <p:cNvSpPr>
            <a:spLocks noGrp="1"/>
          </p:cNvSpPr>
          <p:nvPr>
            <p:ph idx="1"/>
          </p:nvPr>
        </p:nvSpPr>
        <p:spPr/>
        <p:txBody>
          <a:bodyPr/>
          <a:lstStyle/>
          <a:p>
            <a:pPr lvl="0"/>
            <a:r>
              <a:rPr lang="en-US" dirty="0"/>
              <a:t>Americans from many walks of life</a:t>
            </a:r>
          </a:p>
          <a:p>
            <a:endParaRPr lang="en-US" dirty="0"/>
          </a:p>
          <a:p>
            <a:pPr lvl="0"/>
            <a:r>
              <a:rPr lang="en-US" dirty="0"/>
              <a:t>Racists and Non-Racists</a:t>
            </a:r>
          </a:p>
          <a:p>
            <a:endParaRPr lang="en-US" dirty="0"/>
          </a:p>
          <a:p>
            <a:pPr lvl="0"/>
            <a:r>
              <a:rPr lang="en-US" dirty="0"/>
              <a:t>Sexists and Non-Sexists</a:t>
            </a:r>
          </a:p>
          <a:p>
            <a:endParaRPr lang="en-US" dirty="0"/>
          </a:p>
          <a:p>
            <a:pPr lvl="0"/>
            <a:r>
              <a:rPr lang="en-US" dirty="0"/>
              <a:t>Those with the Will and Courage to make a difference</a:t>
            </a:r>
          </a:p>
          <a:p>
            <a:endParaRPr lang="en-US"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3600" dirty="0"/>
              <a:t>Why Do I Write?</a:t>
            </a:r>
            <a:br>
              <a:rPr lang="en-US" sz="3600" dirty="0"/>
            </a:br>
            <a:r>
              <a:rPr lang="en-US" sz="3600" dirty="0"/>
              <a:t>BOOK’S DEDICATION</a:t>
            </a:r>
            <a:br>
              <a:rPr lang="en-US" dirty="0"/>
            </a:br>
            <a:endParaRPr lang="en-US" dirty="0"/>
          </a:p>
        </p:txBody>
      </p:sp>
      <p:sp>
        <p:nvSpPr>
          <p:cNvPr id="4" name="Content Placeholder 3"/>
          <p:cNvSpPr>
            <a:spLocks noGrp="1"/>
          </p:cNvSpPr>
          <p:nvPr>
            <p:ph idx="1"/>
          </p:nvPr>
        </p:nvSpPr>
        <p:spPr/>
        <p:txBody>
          <a:bodyPr/>
          <a:lstStyle/>
          <a:p>
            <a:pPr lvl="0"/>
            <a:r>
              <a:rPr lang="en-US" sz="3600" dirty="0"/>
              <a:t>Women and Girls</a:t>
            </a:r>
          </a:p>
          <a:p>
            <a:endParaRPr lang="en-US" dirty="0"/>
          </a:p>
          <a:p>
            <a:pPr lvl="0"/>
            <a:r>
              <a:rPr lang="en-US" sz="3600" dirty="0"/>
              <a:t>Those Men and Women</a:t>
            </a:r>
          </a:p>
          <a:p>
            <a:endParaRPr lang="en-US" dirty="0"/>
          </a:p>
          <a:p>
            <a:pPr lvl="0"/>
            <a:r>
              <a:rPr lang="en-US" sz="3600" dirty="0"/>
              <a:t>Stigmatized and Marginalized Groups</a:t>
            </a:r>
          </a:p>
          <a:p>
            <a:endParaRPr lang="en-US" dirty="0"/>
          </a:p>
          <a:p>
            <a:pPr lvl="0"/>
            <a:r>
              <a:rPr lang="en-US" sz="3600" dirty="0"/>
              <a:t>Family, Colleagues, Encounters</a:t>
            </a:r>
          </a:p>
          <a:p>
            <a:endParaRPr lang="en-US"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Do I Write?</a:t>
            </a:r>
            <a:br>
              <a:rPr lang="en-US" dirty="0"/>
            </a:br>
            <a:r>
              <a:rPr lang="en-US" sz="3200" dirty="0"/>
              <a:t>To Provide Tools: A DISCUSSION GUIDE</a:t>
            </a:r>
          </a:p>
        </p:txBody>
      </p:sp>
      <p:sp>
        <p:nvSpPr>
          <p:cNvPr id="3" name="Content Placeholder 2"/>
          <p:cNvSpPr>
            <a:spLocks noGrp="1"/>
          </p:cNvSpPr>
          <p:nvPr>
            <p:ph idx="1"/>
          </p:nvPr>
        </p:nvSpPr>
        <p:spPr/>
        <p:txBody>
          <a:bodyPr/>
          <a:lstStyle/>
          <a:p>
            <a:r>
              <a:rPr lang="en-US" sz="3600" dirty="0"/>
              <a:t>Book Clubs</a:t>
            </a:r>
          </a:p>
          <a:p>
            <a:endParaRPr lang="en-US" sz="3600" dirty="0"/>
          </a:p>
          <a:p>
            <a:r>
              <a:rPr lang="en-US" sz="3600" dirty="0"/>
              <a:t>Classes</a:t>
            </a:r>
          </a:p>
          <a:p>
            <a:endParaRPr lang="en-US" sz="3600" dirty="0"/>
          </a:p>
          <a:p>
            <a:r>
              <a:rPr lang="en-US" sz="3600" dirty="0"/>
              <a:t>Group and Community Forums</a:t>
            </a:r>
          </a:p>
        </p:txBody>
      </p:sp>
    </p:spTree>
    <p:extLst>
      <p:ext uri="{BB962C8B-B14F-4D97-AF65-F5344CB8AC3E}">
        <p14:creationId xmlns:p14="http://schemas.microsoft.com/office/powerpoint/2010/main" val="39685682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FE5A63-8E5D-451F-AA77-2618D283E491}"/>
              </a:ext>
            </a:extLst>
          </p:cNvPr>
          <p:cNvSpPr>
            <a:spLocks noGrp="1"/>
          </p:cNvSpPr>
          <p:nvPr>
            <p:ph type="title"/>
          </p:nvPr>
        </p:nvSpPr>
        <p:spPr>
          <a:xfrm>
            <a:off x="3050134" y="274638"/>
            <a:ext cx="8529250" cy="1061794"/>
          </a:xfrm>
        </p:spPr>
        <p:txBody>
          <a:bodyPr/>
          <a:lstStyle/>
          <a:p>
            <a:r>
              <a:rPr lang="en-US" dirty="0"/>
              <a:t>Why Do You Write?</a:t>
            </a:r>
            <a:br>
              <a:rPr lang="en-US" dirty="0"/>
            </a:br>
            <a:endParaRPr lang="en-US" dirty="0"/>
          </a:p>
        </p:txBody>
      </p:sp>
      <p:sp>
        <p:nvSpPr>
          <p:cNvPr id="3" name="Content Placeholder 2">
            <a:extLst>
              <a:ext uri="{FF2B5EF4-FFF2-40B4-BE49-F238E27FC236}">
                <a16:creationId xmlns:a16="http://schemas.microsoft.com/office/drawing/2014/main" id="{693EDADA-010E-4624-A2C0-4CC3889B2396}"/>
              </a:ext>
            </a:extLst>
          </p:cNvPr>
          <p:cNvSpPr>
            <a:spLocks noGrp="1"/>
          </p:cNvSpPr>
          <p:nvPr>
            <p:ph idx="1"/>
          </p:nvPr>
        </p:nvSpPr>
        <p:spPr>
          <a:xfrm>
            <a:off x="3050134" y="1336432"/>
            <a:ext cx="8529250" cy="4883894"/>
          </a:xfrm>
        </p:spPr>
        <p:txBody>
          <a:bodyPr/>
          <a:lstStyle/>
          <a:p>
            <a:pPr marL="0" indent="0">
              <a:buNone/>
            </a:pPr>
            <a:r>
              <a:rPr lang="en-US" dirty="0"/>
              <a:t>Other than to Captivate, to Entertain</a:t>
            </a:r>
          </a:p>
          <a:p>
            <a:r>
              <a:rPr lang="en-US" dirty="0"/>
              <a:t>To Inform?</a:t>
            </a:r>
          </a:p>
          <a:p>
            <a:r>
              <a:rPr lang="en-US" dirty="0"/>
              <a:t>To Inspire, To Motivate?</a:t>
            </a:r>
          </a:p>
          <a:p>
            <a:r>
              <a:rPr lang="en-US" dirty="0"/>
              <a:t>To Bring About Change?</a:t>
            </a:r>
          </a:p>
          <a:p>
            <a:r>
              <a:rPr lang="en-US" dirty="0"/>
              <a:t>To Challenge Belief Systems, Ideas?</a:t>
            </a:r>
          </a:p>
          <a:p>
            <a:r>
              <a:rPr lang="en-US" dirty="0"/>
              <a:t>To Generate Income?</a:t>
            </a:r>
          </a:p>
          <a:p>
            <a:r>
              <a:rPr lang="en-US" dirty="0"/>
              <a:t>Promote An Idea, An Agenda?</a:t>
            </a:r>
          </a:p>
          <a:p>
            <a:r>
              <a:rPr lang="en-US" dirty="0"/>
              <a:t>Other?</a:t>
            </a:r>
          </a:p>
        </p:txBody>
      </p:sp>
    </p:spTree>
    <p:extLst>
      <p:ext uri="{BB962C8B-B14F-4D97-AF65-F5344CB8AC3E}">
        <p14:creationId xmlns:p14="http://schemas.microsoft.com/office/powerpoint/2010/main" val="35846841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FA8C1C-C4D4-4AA1-9746-5A5A035921EF}"/>
              </a:ext>
            </a:extLst>
          </p:cNvPr>
          <p:cNvSpPr>
            <a:spLocks noGrp="1"/>
          </p:cNvSpPr>
          <p:nvPr>
            <p:ph type="title"/>
          </p:nvPr>
        </p:nvSpPr>
        <p:spPr/>
        <p:txBody>
          <a:bodyPr/>
          <a:lstStyle/>
          <a:p>
            <a:r>
              <a:rPr lang="en-US" dirty="0"/>
              <a:t>Non-Fiction Authors</a:t>
            </a:r>
          </a:p>
        </p:txBody>
      </p:sp>
      <p:sp>
        <p:nvSpPr>
          <p:cNvPr id="3" name="Content Placeholder 2">
            <a:extLst>
              <a:ext uri="{FF2B5EF4-FFF2-40B4-BE49-F238E27FC236}">
                <a16:creationId xmlns:a16="http://schemas.microsoft.com/office/drawing/2014/main" id="{82EFD222-242C-4158-BC61-20D80F837211}"/>
              </a:ext>
            </a:extLst>
          </p:cNvPr>
          <p:cNvSpPr>
            <a:spLocks noGrp="1"/>
          </p:cNvSpPr>
          <p:nvPr>
            <p:ph idx="1"/>
          </p:nvPr>
        </p:nvSpPr>
        <p:spPr/>
        <p:txBody>
          <a:bodyPr/>
          <a:lstStyle/>
          <a:p>
            <a:pPr marL="0" indent="0">
              <a:buNone/>
            </a:pPr>
            <a:r>
              <a:rPr lang="en-US" sz="3600" dirty="0"/>
              <a:t>As we Captivate and Entertain</a:t>
            </a:r>
          </a:p>
          <a:p>
            <a:pPr marL="0" indent="0">
              <a:buNone/>
            </a:pPr>
            <a:r>
              <a:rPr lang="en-US" b="1" u="sng" dirty="0"/>
              <a:t>Primary Focus</a:t>
            </a:r>
          </a:p>
          <a:p>
            <a:r>
              <a:rPr lang="en-US" dirty="0"/>
              <a:t>Past, Present, Future</a:t>
            </a:r>
          </a:p>
          <a:p>
            <a:r>
              <a:rPr lang="en-US" dirty="0"/>
              <a:t>Reality/Realistic</a:t>
            </a:r>
          </a:p>
          <a:p>
            <a:r>
              <a:rPr lang="en-US" dirty="0"/>
              <a:t>Societal (social, economic, educational, political)</a:t>
            </a:r>
          </a:p>
          <a:p>
            <a:r>
              <a:rPr lang="en-US" dirty="0"/>
              <a:t>Personal (autobiographical, biographical, memoir, self-help)</a:t>
            </a:r>
          </a:p>
          <a:p>
            <a:r>
              <a:rPr lang="en-US" dirty="0"/>
              <a:t>Other?</a:t>
            </a:r>
          </a:p>
        </p:txBody>
      </p:sp>
    </p:spTree>
    <p:extLst>
      <p:ext uri="{BB962C8B-B14F-4D97-AF65-F5344CB8AC3E}">
        <p14:creationId xmlns:p14="http://schemas.microsoft.com/office/powerpoint/2010/main" val="33378698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C510BC-F91E-4877-B15F-4451F8C2B847}"/>
              </a:ext>
            </a:extLst>
          </p:cNvPr>
          <p:cNvSpPr>
            <a:spLocks noGrp="1"/>
          </p:cNvSpPr>
          <p:nvPr>
            <p:ph type="title"/>
          </p:nvPr>
        </p:nvSpPr>
        <p:spPr/>
        <p:txBody>
          <a:bodyPr/>
          <a:lstStyle/>
          <a:p>
            <a:r>
              <a:rPr lang="en-US" dirty="0"/>
              <a:t>Fiction Authors</a:t>
            </a:r>
          </a:p>
        </p:txBody>
      </p:sp>
      <p:sp>
        <p:nvSpPr>
          <p:cNvPr id="3" name="Content Placeholder 2">
            <a:extLst>
              <a:ext uri="{FF2B5EF4-FFF2-40B4-BE49-F238E27FC236}">
                <a16:creationId xmlns:a16="http://schemas.microsoft.com/office/drawing/2014/main" id="{46B71BB7-224C-4BBA-B06B-2D4DBE6A58FD}"/>
              </a:ext>
            </a:extLst>
          </p:cNvPr>
          <p:cNvSpPr>
            <a:spLocks noGrp="1"/>
          </p:cNvSpPr>
          <p:nvPr>
            <p:ph idx="1"/>
          </p:nvPr>
        </p:nvSpPr>
        <p:spPr>
          <a:xfrm>
            <a:off x="3050134" y="1266092"/>
            <a:ext cx="8529250" cy="4994031"/>
          </a:xfrm>
        </p:spPr>
        <p:txBody>
          <a:bodyPr/>
          <a:lstStyle/>
          <a:p>
            <a:pPr marL="0" indent="0">
              <a:buNone/>
            </a:pPr>
            <a:r>
              <a:rPr lang="en-US" b="1" u="sng" dirty="0"/>
              <a:t>Primary Focus</a:t>
            </a:r>
          </a:p>
          <a:p>
            <a:r>
              <a:rPr lang="en-US" dirty="0"/>
              <a:t>Past, Present, Future</a:t>
            </a:r>
          </a:p>
          <a:p>
            <a:r>
              <a:rPr lang="en-US" dirty="0"/>
              <a:t>Historical Fiction (old civilizations, folk heroes, warriors, leaders, world orders, etc.)</a:t>
            </a:r>
          </a:p>
          <a:p>
            <a:r>
              <a:rPr lang="en-US" dirty="0"/>
              <a:t>Horror (dark side, human degradation, terror)</a:t>
            </a:r>
          </a:p>
          <a:p>
            <a:r>
              <a:rPr lang="en-US" dirty="0"/>
              <a:t>Science Fiction (what can be, technological advances</a:t>
            </a:r>
          </a:p>
          <a:p>
            <a:r>
              <a:rPr lang="en-US" dirty="0"/>
              <a:t>Fantasy and Romance</a:t>
            </a:r>
          </a:p>
          <a:p>
            <a:r>
              <a:rPr lang="en-US" dirty="0"/>
              <a:t>Other?</a:t>
            </a:r>
          </a:p>
          <a:p>
            <a:endParaRPr lang="en-US" dirty="0"/>
          </a:p>
          <a:p>
            <a:endParaRPr lang="en-US" dirty="0"/>
          </a:p>
        </p:txBody>
      </p:sp>
    </p:spTree>
    <p:extLst>
      <p:ext uri="{BB962C8B-B14F-4D97-AF65-F5344CB8AC3E}">
        <p14:creationId xmlns:p14="http://schemas.microsoft.com/office/powerpoint/2010/main" val="31243627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4EEFE2-D024-4462-BE0E-D036AD607467}"/>
              </a:ext>
            </a:extLst>
          </p:cNvPr>
          <p:cNvSpPr>
            <a:spLocks noGrp="1"/>
          </p:cNvSpPr>
          <p:nvPr>
            <p:ph type="title"/>
          </p:nvPr>
        </p:nvSpPr>
        <p:spPr/>
        <p:txBody>
          <a:bodyPr/>
          <a:lstStyle/>
          <a:p>
            <a:r>
              <a:rPr lang="en-US" dirty="0"/>
              <a:t>Power and Reach of the Medium</a:t>
            </a:r>
          </a:p>
        </p:txBody>
      </p:sp>
      <p:sp>
        <p:nvSpPr>
          <p:cNvPr id="3" name="Content Placeholder 2">
            <a:extLst>
              <a:ext uri="{FF2B5EF4-FFF2-40B4-BE49-F238E27FC236}">
                <a16:creationId xmlns:a16="http://schemas.microsoft.com/office/drawing/2014/main" id="{60C31F83-8786-4772-B3EE-52BF09067510}"/>
              </a:ext>
            </a:extLst>
          </p:cNvPr>
          <p:cNvSpPr>
            <a:spLocks noGrp="1"/>
          </p:cNvSpPr>
          <p:nvPr>
            <p:ph idx="1"/>
          </p:nvPr>
        </p:nvSpPr>
        <p:spPr/>
        <p:txBody>
          <a:bodyPr/>
          <a:lstStyle/>
          <a:p>
            <a:pPr marL="0" indent="0">
              <a:buNone/>
            </a:pPr>
            <a:r>
              <a:rPr lang="en-US" b="1" u="sng" dirty="0"/>
              <a:t>Pros</a:t>
            </a:r>
            <a:endParaRPr lang="en-US" b="1" dirty="0"/>
          </a:p>
          <a:p>
            <a:r>
              <a:rPr lang="en-US" dirty="0"/>
              <a:t>Broad Reach</a:t>
            </a:r>
          </a:p>
          <a:p>
            <a:r>
              <a:rPr lang="en-US" dirty="0"/>
              <a:t>Print, Digital, Audio</a:t>
            </a:r>
          </a:p>
          <a:p>
            <a:r>
              <a:rPr lang="en-US" dirty="0"/>
              <a:t>Publishing Options</a:t>
            </a:r>
          </a:p>
          <a:p>
            <a:pPr marL="0" indent="0">
              <a:buNone/>
            </a:pPr>
            <a:r>
              <a:rPr lang="en-US" b="1" u="sng" dirty="0"/>
              <a:t>Cons</a:t>
            </a:r>
            <a:endParaRPr lang="en-US" dirty="0"/>
          </a:p>
          <a:p>
            <a:r>
              <a:rPr lang="en-US" dirty="0"/>
              <a:t>Competition, getting noticed, interest</a:t>
            </a:r>
          </a:p>
          <a:p>
            <a:r>
              <a:rPr lang="en-US" dirty="0"/>
              <a:t>Determining best path for your work</a:t>
            </a:r>
          </a:p>
        </p:txBody>
      </p:sp>
    </p:spTree>
    <p:extLst>
      <p:ext uri="{BB962C8B-B14F-4D97-AF65-F5344CB8AC3E}">
        <p14:creationId xmlns:p14="http://schemas.microsoft.com/office/powerpoint/2010/main" val="41477009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6BE9DD-ED6E-424B-92CF-4995E15380F1}"/>
              </a:ext>
            </a:extLst>
          </p:cNvPr>
          <p:cNvSpPr>
            <a:spLocks noGrp="1"/>
          </p:cNvSpPr>
          <p:nvPr>
            <p:ph type="title"/>
          </p:nvPr>
        </p:nvSpPr>
        <p:spPr>
          <a:xfrm>
            <a:off x="3050134" y="274638"/>
            <a:ext cx="8529250" cy="892980"/>
          </a:xfrm>
        </p:spPr>
        <p:txBody>
          <a:bodyPr/>
          <a:lstStyle/>
          <a:p>
            <a:r>
              <a:rPr lang="en-US" dirty="0"/>
              <a:t>Power of Well-Written Books</a:t>
            </a:r>
          </a:p>
        </p:txBody>
      </p:sp>
      <p:sp>
        <p:nvSpPr>
          <p:cNvPr id="3" name="Content Placeholder 2">
            <a:extLst>
              <a:ext uri="{FF2B5EF4-FFF2-40B4-BE49-F238E27FC236}">
                <a16:creationId xmlns:a16="http://schemas.microsoft.com/office/drawing/2014/main" id="{02BA9839-3E8D-4388-98F4-7876E592DDAB}"/>
              </a:ext>
            </a:extLst>
          </p:cNvPr>
          <p:cNvSpPr>
            <a:spLocks noGrp="1"/>
          </p:cNvSpPr>
          <p:nvPr>
            <p:ph idx="1"/>
          </p:nvPr>
        </p:nvSpPr>
        <p:spPr>
          <a:xfrm>
            <a:off x="3050134" y="1167618"/>
            <a:ext cx="8529250" cy="5148775"/>
          </a:xfrm>
        </p:spPr>
        <p:txBody>
          <a:bodyPr/>
          <a:lstStyle/>
          <a:p>
            <a:pPr marL="0" indent="0">
              <a:buNone/>
            </a:pPr>
            <a:r>
              <a:rPr lang="en-US" b="1" u="sng" dirty="0"/>
              <a:t>Positives and/or Negatives of Motivation </a:t>
            </a:r>
          </a:p>
          <a:p>
            <a:r>
              <a:rPr lang="en-US" dirty="0"/>
              <a:t>Can inform, educate</a:t>
            </a:r>
          </a:p>
          <a:p>
            <a:r>
              <a:rPr lang="en-US" dirty="0"/>
              <a:t>Enlighten, inspire</a:t>
            </a:r>
          </a:p>
          <a:p>
            <a:r>
              <a:rPr lang="en-US" dirty="0"/>
              <a:t>Entertainment, escape</a:t>
            </a:r>
          </a:p>
          <a:p>
            <a:r>
              <a:rPr lang="en-US" dirty="0"/>
              <a:t>Move to action, discovery</a:t>
            </a:r>
          </a:p>
          <a:p>
            <a:r>
              <a:rPr lang="en-US" dirty="0"/>
              <a:t>Appeal to/Decry the baseness of human nature</a:t>
            </a:r>
          </a:p>
          <a:p>
            <a:r>
              <a:rPr lang="en-US" dirty="0"/>
              <a:t>Expose/Blur the lines between truth and distortion, facts and lies</a:t>
            </a:r>
          </a:p>
          <a:p>
            <a:r>
              <a:rPr lang="en-US" dirty="0"/>
              <a:t>Social and societal advancement/disintegration</a:t>
            </a:r>
          </a:p>
          <a:p>
            <a:endParaRPr lang="en-US" dirty="0"/>
          </a:p>
        </p:txBody>
      </p:sp>
    </p:spTree>
    <p:extLst>
      <p:ext uri="{BB962C8B-B14F-4D97-AF65-F5344CB8AC3E}">
        <p14:creationId xmlns:p14="http://schemas.microsoft.com/office/powerpoint/2010/main" val="233221866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1ED030-A2E2-4196-8797-F403687B8C81}"/>
              </a:ext>
            </a:extLst>
          </p:cNvPr>
          <p:cNvSpPr>
            <a:spLocks noGrp="1"/>
          </p:cNvSpPr>
          <p:nvPr>
            <p:ph type="title"/>
          </p:nvPr>
        </p:nvSpPr>
        <p:spPr/>
        <p:txBody>
          <a:bodyPr/>
          <a:lstStyle/>
          <a:p>
            <a:r>
              <a:rPr lang="en-US" dirty="0"/>
              <a:t>New Books By Janice S. Ellis</a:t>
            </a:r>
          </a:p>
        </p:txBody>
      </p:sp>
      <p:sp>
        <p:nvSpPr>
          <p:cNvPr id="3" name="Content Placeholder 2">
            <a:extLst>
              <a:ext uri="{FF2B5EF4-FFF2-40B4-BE49-F238E27FC236}">
                <a16:creationId xmlns:a16="http://schemas.microsoft.com/office/drawing/2014/main" id="{BFD70E8D-72F9-4025-BDD5-4C705F79636D}"/>
              </a:ext>
            </a:extLst>
          </p:cNvPr>
          <p:cNvSpPr>
            <a:spLocks noGrp="1"/>
          </p:cNvSpPr>
          <p:nvPr>
            <p:ph idx="1"/>
          </p:nvPr>
        </p:nvSpPr>
        <p:spPr/>
        <p:txBody>
          <a:bodyPr/>
          <a:lstStyle/>
          <a:p>
            <a:r>
              <a:rPr lang="en-US" b="1" i="1" dirty="0"/>
              <a:t>Shaping Public Opinion: </a:t>
            </a:r>
            <a:r>
              <a:rPr lang="en-US" b="1" dirty="0"/>
              <a:t>How</a:t>
            </a:r>
            <a:r>
              <a:rPr lang="en-US" b="1" i="1" dirty="0"/>
              <a:t> Real Advocacy Journalism™ </a:t>
            </a:r>
            <a:r>
              <a:rPr lang="en-US" b="1" dirty="0"/>
              <a:t>Should Be Practiced</a:t>
            </a:r>
            <a:r>
              <a:rPr lang="en-US" b="1" i="1" dirty="0"/>
              <a:t> </a:t>
            </a:r>
            <a:r>
              <a:rPr lang="en-US" dirty="0"/>
              <a:t>(2020/21)</a:t>
            </a:r>
          </a:p>
          <a:p>
            <a:endParaRPr lang="en-US" dirty="0"/>
          </a:p>
          <a:p>
            <a:r>
              <a:rPr lang="en-US" b="1" i="1" dirty="0"/>
              <a:t>The Need for Advocacy Journalism: Lessons From Walter Lippman</a:t>
            </a:r>
            <a:r>
              <a:rPr lang="en-US" dirty="0"/>
              <a:t> (2021)</a:t>
            </a:r>
          </a:p>
          <a:p>
            <a:endParaRPr lang="en-US" dirty="0"/>
          </a:p>
          <a:p>
            <a:r>
              <a:rPr lang="en-US" b="1" i="1" dirty="0"/>
              <a:t>Using Word Power: The Making of An Advocate Journalist</a:t>
            </a:r>
            <a:r>
              <a:rPr lang="en-US" dirty="0"/>
              <a:t> (2021)</a:t>
            </a:r>
          </a:p>
        </p:txBody>
      </p:sp>
    </p:spTree>
    <p:extLst>
      <p:ext uri="{BB962C8B-B14F-4D97-AF65-F5344CB8AC3E}">
        <p14:creationId xmlns:p14="http://schemas.microsoft.com/office/powerpoint/2010/main" val="150647341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87B6D3-E2E6-44C0-AC37-F06BED7C93C9}"/>
              </a:ext>
            </a:extLst>
          </p:cNvPr>
          <p:cNvSpPr>
            <a:spLocks noGrp="1"/>
          </p:cNvSpPr>
          <p:nvPr>
            <p:ph type="title"/>
          </p:nvPr>
        </p:nvSpPr>
        <p:spPr/>
        <p:txBody>
          <a:bodyPr/>
          <a:lstStyle/>
          <a:p>
            <a:r>
              <a:rPr lang="en-US" dirty="0"/>
              <a:t>Q &amp; A</a:t>
            </a:r>
          </a:p>
        </p:txBody>
      </p:sp>
      <p:sp>
        <p:nvSpPr>
          <p:cNvPr id="3" name="Content Placeholder 2">
            <a:extLst>
              <a:ext uri="{FF2B5EF4-FFF2-40B4-BE49-F238E27FC236}">
                <a16:creationId xmlns:a16="http://schemas.microsoft.com/office/drawing/2014/main" id="{6CA079E2-9E4D-4B2C-9F5A-0ADA6A591633}"/>
              </a:ext>
            </a:extLst>
          </p:cNvPr>
          <p:cNvSpPr>
            <a:spLocks noGrp="1"/>
          </p:cNvSpPr>
          <p:nvPr>
            <p:ph idx="1"/>
          </p:nvPr>
        </p:nvSpPr>
        <p:spPr>
          <a:xfrm>
            <a:off x="2672862" y="1097280"/>
            <a:ext cx="9383149" cy="5205046"/>
          </a:xfrm>
        </p:spPr>
        <p:txBody>
          <a:bodyPr/>
          <a:lstStyle/>
          <a:p>
            <a:pPr marL="0" indent="0" algn="ctr">
              <a:buNone/>
            </a:pPr>
            <a:r>
              <a:rPr lang="en-US" sz="2800" b="1" dirty="0"/>
              <a:t>Questions</a:t>
            </a:r>
          </a:p>
          <a:p>
            <a:pPr marL="0" indent="0" algn="ctr">
              <a:buNone/>
            </a:pPr>
            <a:r>
              <a:rPr lang="en-US" sz="2800" b="1" dirty="0"/>
              <a:t>And </a:t>
            </a:r>
          </a:p>
          <a:p>
            <a:pPr marL="0" indent="0" algn="ctr">
              <a:spcBef>
                <a:spcPts val="0"/>
              </a:spcBef>
              <a:buNone/>
            </a:pPr>
            <a:r>
              <a:rPr lang="en-US" sz="2800" b="1" dirty="0"/>
              <a:t>Comments</a:t>
            </a:r>
          </a:p>
          <a:p>
            <a:pPr marL="0" indent="0" algn="ctr">
              <a:spcBef>
                <a:spcPts val="0"/>
              </a:spcBef>
              <a:buNone/>
            </a:pPr>
            <a:r>
              <a:rPr lang="en-US" sz="4000" b="1" dirty="0"/>
              <a:t>_______________</a:t>
            </a:r>
          </a:p>
          <a:p>
            <a:pPr marL="0" indent="0" algn="ctr">
              <a:buNone/>
            </a:pPr>
            <a:r>
              <a:rPr lang="en-US" sz="3600" b="1" dirty="0"/>
              <a:t>Contact Janice:</a:t>
            </a:r>
          </a:p>
          <a:p>
            <a:pPr marL="0" indent="0" algn="ctr">
              <a:buNone/>
            </a:pPr>
            <a:r>
              <a:rPr lang="en-US" sz="3600" b="1" dirty="0"/>
              <a:t>  </a:t>
            </a:r>
            <a:r>
              <a:rPr lang="en-US" sz="3600" b="1" dirty="0">
                <a:hlinkClick r:id="rId3"/>
              </a:rPr>
              <a:t>janice@janicesellis.com</a:t>
            </a:r>
            <a:r>
              <a:rPr lang="en-US" sz="3600" b="1" dirty="0"/>
              <a:t> </a:t>
            </a:r>
          </a:p>
          <a:p>
            <a:pPr marL="0" indent="0" algn="ctr">
              <a:buNone/>
            </a:pPr>
            <a:r>
              <a:rPr lang="en-US" b="1" dirty="0"/>
              <a:t>Online Commentary</a:t>
            </a:r>
            <a:r>
              <a:rPr lang="en-US" sz="3600" b="1" dirty="0"/>
              <a:t>:</a:t>
            </a:r>
          </a:p>
          <a:p>
            <a:pPr marL="0" indent="0" algn="ctr">
              <a:buNone/>
            </a:pPr>
            <a:r>
              <a:rPr lang="en-US" sz="2400" b="1" dirty="0">
                <a:hlinkClick r:id="rId4"/>
              </a:rPr>
              <a:t>https://janicesellis.com/category/life-liberty-pursuit-of-happiness/</a:t>
            </a:r>
            <a:endParaRPr lang="en-US" sz="2400" b="1" dirty="0"/>
          </a:p>
        </p:txBody>
      </p:sp>
    </p:spTree>
    <p:extLst>
      <p:ext uri="{BB962C8B-B14F-4D97-AF65-F5344CB8AC3E}">
        <p14:creationId xmlns:p14="http://schemas.microsoft.com/office/powerpoint/2010/main" val="40706375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9823A8-4D9B-4C94-9FAC-22E050CE3897}"/>
              </a:ext>
            </a:extLst>
          </p:cNvPr>
          <p:cNvSpPr>
            <a:spLocks noGrp="1"/>
          </p:cNvSpPr>
          <p:nvPr>
            <p:ph type="title"/>
          </p:nvPr>
        </p:nvSpPr>
        <p:spPr/>
        <p:txBody>
          <a:bodyPr/>
          <a:lstStyle/>
          <a:p>
            <a:r>
              <a:rPr lang="en-US" sz="2400" b="1" dirty="0">
                <a:latin typeface="Times New Roman" panose="02020603050405020304" pitchFamily="18" charset="0"/>
                <a:cs typeface="Times New Roman" panose="02020603050405020304" pitchFamily="18" charset="0"/>
              </a:rPr>
              <a:t>“The Critical Role Authors Play in Fostering a Better Society”</a:t>
            </a:r>
            <a:br>
              <a:rPr lang="en-US" sz="2400" b="1" dirty="0">
                <a:latin typeface="Times New Roman" panose="02020603050405020304" pitchFamily="18" charset="0"/>
                <a:cs typeface="Times New Roman" panose="02020603050405020304" pitchFamily="18" charset="0"/>
              </a:rPr>
            </a:br>
            <a:endParaRPr lang="en-US" sz="2400" dirty="0"/>
          </a:p>
        </p:txBody>
      </p:sp>
      <p:sp>
        <p:nvSpPr>
          <p:cNvPr id="3" name="Content Placeholder 2">
            <a:extLst>
              <a:ext uri="{FF2B5EF4-FFF2-40B4-BE49-F238E27FC236}">
                <a16:creationId xmlns:a16="http://schemas.microsoft.com/office/drawing/2014/main" id="{BAC46950-F13B-45AD-B7C4-2D7781027CCC}"/>
              </a:ext>
            </a:extLst>
          </p:cNvPr>
          <p:cNvSpPr>
            <a:spLocks noGrp="1"/>
          </p:cNvSpPr>
          <p:nvPr>
            <p:ph idx="1"/>
          </p:nvPr>
        </p:nvSpPr>
        <p:spPr/>
        <p:txBody>
          <a:bodyPr/>
          <a:lstStyle/>
          <a:p>
            <a:pPr marL="0" indent="0" algn="ctr">
              <a:buNone/>
            </a:pPr>
            <a:r>
              <a:rPr lang="en-US" sz="4000" b="1" dirty="0">
                <a:latin typeface="Times New Roman" panose="02020603050405020304" pitchFamily="18" charset="0"/>
                <a:cs typeface="Times New Roman" panose="02020603050405020304" pitchFamily="18" charset="0"/>
              </a:rPr>
              <a:t>Goals for the Session</a:t>
            </a:r>
          </a:p>
          <a:p>
            <a:pPr marL="0" indent="0" algn="ctr">
              <a:buNone/>
            </a:pPr>
            <a:endParaRPr lang="en-US" b="1" dirty="0"/>
          </a:p>
          <a:p>
            <a:r>
              <a:rPr lang="en-US" b="1" dirty="0">
                <a:latin typeface="Times New Roman" panose="02020603050405020304" pitchFamily="18" charset="0"/>
                <a:cs typeface="Times New Roman" panose="02020603050405020304" pitchFamily="18" charset="0"/>
              </a:rPr>
              <a:t>To have a conversation</a:t>
            </a:r>
          </a:p>
          <a:p>
            <a:endParaRPr lang="en-US" b="1" dirty="0">
              <a:latin typeface="Times New Roman" panose="02020603050405020304" pitchFamily="18" charset="0"/>
              <a:cs typeface="Times New Roman" panose="02020603050405020304" pitchFamily="18" charset="0"/>
            </a:endParaRPr>
          </a:p>
          <a:p>
            <a:r>
              <a:rPr lang="en-US" b="1" dirty="0">
                <a:latin typeface="Times New Roman" panose="02020603050405020304" pitchFamily="18" charset="0"/>
                <a:cs typeface="Times New Roman" panose="02020603050405020304" pitchFamily="18" charset="0"/>
              </a:rPr>
              <a:t>To share experiences</a:t>
            </a:r>
          </a:p>
          <a:p>
            <a:endParaRPr lang="en-US" b="1" dirty="0">
              <a:latin typeface="Times New Roman" panose="02020603050405020304" pitchFamily="18" charset="0"/>
              <a:cs typeface="Times New Roman" panose="02020603050405020304" pitchFamily="18" charset="0"/>
            </a:endParaRPr>
          </a:p>
          <a:p>
            <a:r>
              <a:rPr lang="en-US" b="1" dirty="0">
                <a:latin typeface="Times New Roman" panose="02020603050405020304" pitchFamily="18" charset="0"/>
                <a:cs typeface="Times New Roman" panose="02020603050405020304" pitchFamily="18" charset="0"/>
              </a:rPr>
              <a:t>To exchange ideas</a:t>
            </a:r>
          </a:p>
        </p:txBody>
      </p:sp>
    </p:spTree>
    <p:extLst>
      <p:ext uri="{BB962C8B-B14F-4D97-AF65-F5344CB8AC3E}">
        <p14:creationId xmlns:p14="http://schemas.microsoft.com/office/powerpoint/2010/main" val="31086705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2387EAB-9E6B-46DD-920A-2356496939AD}"/>
              </a:ext>
            </a:extLst>
          </p:cNvPr>
          <p:cNvSpPr>
            <a:spLocks noGrp="1"/>
          </p:cNvSpPr>
          <p:nvPr>
            <p:ph type="title"/>
          </p:nvPr>
        </p:nvSpPr>
        <p:spPr>
          <a:xfrm>
            <a:off x="2271121" y="365923"/>
            <a:ext cx="9710235" cy="1325218"/>
          </a:xfrm>
        </p:spPr>
        <p:txBody>
          <a:bodyPr>
            <a:normAutofit/>
          </a:bodyPr>
          <a:lstStyle/>
          <a:p>
            <a:pPr algn="ctr"/>
            <a:r>
              <a:rPr lang="en-US" sz="2799" b="1" dirty="0">
                <a:latin typeface="Times New Roman" panose="02020603050405020304" pitchFamily="18" charset="0"/>
                <a:cs typeface="Times New Roman" panose="02020603050405020304" pitchFamily="18" charset="0"/>
              </a:rPr>
              <a:t>“The Critical Role Authors Play in Fostering a Better Society”</a:t>
            </a:r>
            <a:br>
              <a:rPr lang="en-US" sz="1600" b="1" dirty="0">
                <a:latin typeface="Times New Roman" panose="02020603050405020304" pitchFamily="18" charset="0"/>
                <a:cs typeface="Times New Roman" panose="02020603050405020304" pitchFamily="18" charset="0"/>
              </a:rPr>
            </a:br>
            <a:br>
              <a:rPr lang="en-US" sz="1600" b="1" dirty="0">
                <a:latin typeface="Times New Roman" panose="02020603050405020304" pitchFamily="18" charset="0"/>
                <a:cs typeface="Times New Roman" panose="02020603050405020304" pitchFamily="18" charset="0"/>
              </a:rPr>
            </a:br>
            <a:r>
              <a:rPr lang="en-US" sz="1999" b="1" i="1" dirty="0">
                <a:latin typeface="Times New Roman" panose="02020603050405020304" pitchFamily="18" charset="0"/>
                <a:cs typeface="Times New Roman" panose="02020603050405020304" pitchFamily="18" charset="0"/>
              </a:rPr>
              <a:t>Presented by Award-Winning Author, Janice S. Ellis, Ph.D.</a:t>
            </a:r>
            <a:endParaRPr lang="en-US" sz="1999" dirty="0"/>
          </a:p>
        </p:txBody>
      </p:sp>
      <p:pic>
        <p:nvPicPr>
          <p:cNvPr id="8" name="Content Placeholder 7" descr="A person smiling for the camera&#10;&#10;Description automatically generated">
            <a:extLst>
              <a:ext uri="{FF2B5EF4-FFF2-40B4-BE49-F238E27FC236}">
                <a16:creationId xmlns:a16="http://schemas.microsoft.com/office/drawing/2014/main" id="{D293B45D-B797-46C8-9CC1-FB35F0278D78}"/>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2100626" y="1826042"/>
            <a:ext cx="2547984" cy="2531707"/>
          </a:xfrm>
        </p:spPr>
      </p:pic>
      <p:sp>
        <p:nvSpPr>
          <p:cNvPr id="6" name="Content Placeholder 5">
            <a:extLst>
              <a:ext uri="{FF2B5EF4-FFF2-40B4-BE49-F238E27FC236}">
                <a16:creationId xmlns:a16="http://schemas.microsoft.com/office/drawing/2014/main" id="{9C45DCC3-072B-4C78-AC71-A9E1D6719CF6}"/>
              </a:ext>
            </a:extLst>
          </p:cNvPr>
          <p:cNvSpPr>
            <a:spLocks noGrp="1"/>
          </p:cNvSpPr>
          <p:nvPr>
            <p:ph sz="half" idx="2"/>
          </p:nvPr>
        </p:nvSpPr>
        <p:spPr>
          <a:xfrm>
            <a:off x="4823662" y="1826042"/>
            <a:ext cx="7157694" cy="4350205"/>
          </a:xfrm>
        </p:spPr>
        <p:txBody>
          <a:bodyPr>
            <a:normAutofit fontScale="77500" lnSpcReduction="20000"/>
          </a:bodyPr>
          <a:lstStyle/>
          <a:p>
            <a:pPr marL="0" marR="0" indent="0" algn="ctr">
              <a:spcBef>
                <a:spcPts val="0"/>
              </a:spcBef>
              <a:spcAft>
                <a:spcPts val="0"/>
              </a:spcAft>
              <a:buNone/>
            </a:pPr>
            <a:r>
              <a:rPr lang="en-US" sz="2199" b="1" i="1" dirty="0">
                <a:effectLst/>
                <a:latin typeface="Times New Roman" panose="02020603050405020304" pitchFamily="18" charset="0"/>
                <a:ea typeface="Calibri" panose="020F0502020204030204" pitchFamily="34" charset="0"/>
              </a:rPr>
              <a:t>“History is our greatest teacher, today presents our greatest challenges.”</a:t>
            </a:r>
          </a:p>
          <a:p>
            <a:pPr marL="0" marR="0" indent="0" algn="ctr">
              <a:spcBef>
                <a:spcPts val="0"/>
              </a:spcBef>
              <a:spcAft>
                <a:spcPts val="0"/>
              </a:spcAft>
              <a:buNone/>
            </a:pPr>
            <a:endParaRPr lang="en-US" sz="2199" dirty="0">
              <a:effectLst/>
              <a:latin typeface="Times New Roman" panose="02020603050405020304" pitchFamily="18" charset="0"/>
              <a:ea typeface="Calibri" panose="020F0502020204030204" pitchFamily="34" charset="0"/>
            </a:endParaRPr>
          </a:p>
          <a:p>
            <a:pPr marL="0" marR="0" indent="0">
              <a:spcBef>
                <a:spcPts val="0"/>
              </a:spcBef>
              <a:spcAft>
                <a:spcPts val="0"/>
              </a:spcAft>
              <a:buNone/>
            </a:pPr>
            <a:r>
              <a:rPr lang="en-US" sz="1799" b="1" i="1" dirty="0">
                <a:effectLst/>
                <a:latin typeface="Times New Roman" panose="02020603050405020304" pitchFamily="18" charset="0"/>
                <a:ea typeface="Calibri" panose="020F0502020204030204" pitchFamily="34" charset="0"/>
              </a:rPr>
              <a:t>					--- Janice S. Ellis, Author</a:t>
            </a:r>
          </a:p>
          <a:p>
            <a:pPr marL="0" marR="0" indent="0">
              <a:spcBef>
                <a:spcPts val="0"/>
              </a:spcBef>
              <a:spcAft>
                <a:spcPts val="0"/>
              </a:spcAft>
              <a:buNone/>
            </a:pPr>
            <a:endParaRPr lang="en-US" sz="1899" b="1" u="sng" dirty="0">
              <a:effectLst/>
              <a:latin typeface="Times New Roman" panose="02020603050405020304" pitchFamily="18" charset="0"/>
              <a:ea typeface="Calibri" panose="020F0502020204030204" pitchFamily="34" charset="0"/>
            </a:endParaRPr>
          </a:p>
          <a:p>
            <a:pPr marL="0" marR="0" indent="0">
              <a:spcBef>
                <a:spcPts val="0"/>
              </a:spcBef>
              <a:spcAft>
                <a:spcPts val="0"/>
              </a:spcAft>
              <a:buNone/>
            </a:pPr>
            <a:r>
              <a:rPr lang="en-US" sz="1899" b="1" u="sng" dirty="0">
                <a:effectLst/>
                <a:latin typeface="Times New Roman" panose="02020603050405020304" pitchFamily="18" charset="0"/>
                <a:ea typeface="Calibri" panose="020F0502020204030204" pitchFamily="34" charset="0"/>
              </a:rPr>
              <a:t>Books by the Author</a:t>
            </a:r>
            <a:r>
              <a:rPr lang="en-US" sz="1899" b="1" dirty="0">
                <a:effectLst/>
                <a:latin typeface="Times New Roman" panose="02020603050405020304" pitchFamily="18" charset="0"/>
                <a:ea typeface="Calibri" panose="020F0502020204030204" pitchFamily="34" charset="0"/>
              </a:rPr>
              <a:t>:</a:t>
            </a:r>
          </a:p>
          <a:p>
            <a:pPr marL="0" marR="0" indent="0">
              <a:spcBef>
                <a:spcPts val="0"/>
              </a:spcBef>
              <a:spcAft>
                <a:spcPts val="0"/>
              </a:spcAft>
              <a:buNone/>
            </a:pPr>
            <a:endParaRPr lang="en-US" sz="1799" b="1" dirty="0">
              <a:effectLst/>
              <a:latin typeface="Times New Roman" panose="02020603050405020304" pitchFamily="18" charset="0"/>
              <a:ea typeface="Calibri" panose="020F0502020204030204" pitchFamily="34" charset="0"/>
            </a:endParaRPr>
          </a:p>
          <a:p>
            <a:pPr marL="0" marR="0" indent="0">
              <a:spcBef>
                <a:spcPts val="0"/>
              </a:spcBef>
              <a:spcAft>
                <a:spcPts val="0"/>
              </a:spcAft>
              <a:buNone/>
            </a:pPr>
            <a:r>
              <a:rPr lang="en-US" sz="1799" b="1" i="1" dirty="0">
                <a:effectLst/>
                <a:latin typeface="Times New Roman" panose="02020603050405020304" pitchFamily="18" charset="0"/>
                <a:ea typeface="Calibri" panose="020F0502020204030204" pitchFamily="34" charset="0"/>
              </a:rPr>
              <a:t> </a:t>
            </a:r>
            <a:r>
              <a:rPr lang="en-US" sz="1899" b="1" i="1" dirty="0">
                <a:effectLst/>
                <a:latin typeface="Times New Roman" panose="02020603050405020304" pitchFamily="18" charset="0"/>
                <a:ea typeface="Calibri" panose="020F0502020204030204" pitchFamily="34" charset="0"/>
              </a:rPr>
              <a:t>From Liberty to Magnolia: In Search of the American Dream (2018)</a:t>
            </a:r>
          </a:p>
          <a:p>
            <a:pPr marL="0" marR="0" indent="0">
              <a:spcBef>
                <a:spcPts val="0"/>
              </a:spcBef>
              <a:spcAft>
                <a:spcPts val="0"/>
              </a:spcAft>
              <a:buNone/>
            </a:pPr>
            <a:r>
              <a:rPr lang="en-US" sz="1799" dirty="0">
                <a:effectLst/>
                <a:latin typeface="Times New Roman" panose="02020603050405020304" pitchFamily="18" charset="0"/>
                <a:ea typeface="Calibri" panose="020F0502020204030204" pitchFamily="34" charset="0"/>
              </a:rPr>
              <a:t>      (Grand Prize Winner of the CAC2019 Journey Award for Narrative Nonfiction)</a:t>
            </a:r>
          </a:p>
          <a:p>
            <a:pPr marL="0" marR="0" indent="0">
              <a:spcBef>
                <a:spcPts val="0"/>
              </a:spcBef>
              <a:spcAft>
                <a:spcPts val="0"/>
              </a:spcAft>
              <a:buNone/>
            </a:pPr>
            <a:endParaRPr lang="en-US" sz="1799" dirty="0">
              <a:effectLst/>
              <a:latin typeface="Times New Roman" panose="02020603050405020304" pitchFamily="18" charset="0"/>
              <a:ea typeface="Calibri" panose="020F0502020204030204" pitchFamily="34" charset="0"/>
            </a:endParaRPr>
          </a:p>
          <a:p>
            <a:pPr marL="0" marR="0" indent="0">
              <a:spcBef>
                <a:spcPts val="0"/>
              </a:spcBef>
              <a:spcAft>
                <a:spcPts val="0"/>
              </a:spcAft>
              <a:buNone/>
            </a:pPr>
            <a:r>
              <a:rPr lang="en-US" sz="1899" b="1" i="1" dirty="0">
                <a:effectLst/>
                <a:latin typeface="Times New Roman" panose="02020603050405020304" pitchFamily="18" charset="0"/>
                <a:ea typeface="Calibri" panose="020F0502020204030204" pitchFamily="34" charset="0"/>
              </a:rPr>
              <a:t> Shaping Public Opinion: How Real Advocacy Journalism Should Be Practiced (2020)</a:t>
            </a:r>
          </a:p>
          <a:p>
            <a:pPr marL="0" marR="0" indent="0">
              <a:spcBef>
                <a:spcPts val="0"/>
              </a:spcBef>
              <a:spcAft>
                <a:spcPts val="0"/>
              </a:spcAft>
              <a:buNone/>
            </a:pPr>
            <a:endParaRPr lang="en-US" sz="1799" dirty="0">
              <a:effectLst/>
              <a:latin typeface="Times New Roman" panose="02020603050405020304" pitchFamily="18" charset="0"/>
              <a:ea typeface="Calibri" panose="020F0502020204030204" pitchFamily="34" charset="0"/>
            </a:endParaRPr>
          </a:p>
          <a:p>
            <a:pPr marL="0" marR="0" indent="0">
              <a:spcBef>
                <a:spcPts val="0"/>
              </a:spcBef>
              <a:spcAft>
                <a:spcPts val="0"/>
              </a:spcAft>
              <a:buNone/>
            </a:pPr>
            <a:r>
              <a:rPr lang="en-US" sz="1799" b="1" dirty="0">
                <a:effectLst/>
                <a:latin typeface="Times New Roman" panose="02020603050405020304" pitchFamily="18" charset="0"/>
                <a:ea typeface="Calibri" panose="020F0502020204030204" pitchFamily="34" charset="0"/>
              </a:rPr>
              <a:t> </a:t>
            </a:r>
            <a:endParaRPr lang="en-US" sz="1799" dirty="0">
              <a:effectLst/>
              <a:latin typeface="Times New Roman" panose="02020603050405020304" pitchFamily="18" charset="0"/>
              <a:ea typeface="Calibri" panose="020F0502020204030204" pitchFamily="34" charset="0"/>
            </a:endParaRPr>
          </a:p>
          <a:p>
            <a:pPr marL="0" marR="0" indent="0">
              <a:spcBef>
                <a:spcPts val="0"/>
              </a:spcBef>
              <a:spcAft>
                <a:spcPts val="0"/>
              </a:spcAft>
              <a:buNone/>
            </a:pPr>
            <a:r>
              <a:rPr lang="en-US" sz="1899" b="1" dirty="0">
                <a:effectLst/>
                <a:latin typeface="Times New Roman" panose="02020603050405020304" pitchFamily="18" charset="0"/>
                <a:ea typeface="Calibri" panose="020F0502020204030204" pitchFamily="34" charset="0"/>
              </a:rPr>
              <a:t> </a:t>
            </a:r>
            <a:r>
              <a:rPr lang="en-US" sz="1899" b="1" u="sng" dirty="0">
                <a:effectLst/>
                <a:latin typeface="Times New Roman" panose="02020603050405020304" pitchFamily="18" charset="0"/>
                <a:ea typeface="Calibri" panose="020F0502020204030204" pitchFamily="34" charset="0"/>
              </a:rPr>
              <a:t>Session Description</a:t>
            </a:r>
            <a:r>
              <a:rPr lang="en-US" sz="1799" b="1" dirty="0">
                <a:effectLst/>
                <a:latin typeface="Times New Roman" panose="02020603050405020304" pitchFamily="18" charset="0"/>
                <a:ea typeface="Calibri" panose="020F0502020204030204" pitchFamily="34" charset="0"/>
              </a:rPr>
              <a:t>:  Why do you write? A robust discussion about the need of authors to 		assume and carry out the </a:t>
            </a:r>
            <a:r>
              <a:rPr lang="en-US" sz="1799" b="1" i="1" dirty="0">
                <a:effectLst/>
                <a:latin typeface="Times New Roman" panose="02020603050405020304" pitchFamily="18" charset="0"/>
                <a:ea typeface="Calibri" panose="020F0502020204030204" pitchFamily="34" charset="0"/>
              </a:rPr>
              <a:t>leadership</a:t>
            </a:r>
            <a:r>
              <a:rPr lang="en-US" sz="1799" b="1" dirty="0">
                <a:effectLst/>
                <a:latin typeface="Times New Roman" panose="02020603050405020304" pitchFamily="18" charset="0"/>
                <a:ea typeface="Calibri" panose="020F0502020204030204" pitchFamily="34" charset="0"/>
              </a:rPr>
              <a:t> responsibility to write 			authentically about societal conditions, and how those conditions 		can be understood and addressed to promote the greater good—		irrespective of the genre.</a:t>
            </a:r>
            <a:endParaRPr lang="en-US" sz="1799" dirty="0">
              <a:effectLst/>
              <a:latin typeface="Times New Roman" panose="02020603050405020304" pitchFamily="18" charset="0"/>
              <a:ea typeface="Calibri" panose="020F0502020204030204" pitchFamily="34" charset="0"/>
            </a:endParaRPr>
          </a:p>
          <a:p>
            <a:pPr marL="0" marR="0" indent="0">
              <a:spcBef>
                <a:spcPts val="0"/>
              </a:spcBef>
              <a:spcAft>
                <a:spcPts val="0"/>
              </a:spcAft>
              <a:buNone/>
            </a:pPr>
            <a:r>
              <a:rPr lang="en-US" sz="1799" b="1" dirty="0">
                <a:effectLst/>
                <a:latin typeface="Times New Roman" panose="02020603050405020304" pitchFamily="18" charset="0"/>
                <a:ea typeface="Calibri" panose="020F0502020204030204" pitchFamily="34" charset="0"/>
              </a:rPr>
              <a:t> </a:t>
            </a:r>
            <a:endParaRPr lang="en-US" sz="1799" dirty="0">
              <a:effectLst/>
              <a:latin typeface="Times New Roman" panose="02020603050405020304" pitchFamily="18" charset="0"/>
              <a:ea typeface="Calibri" panose="020F0502020204030204" pitchFamily="34" charset="0"/>
            </a:endParaRPr>
          </a:p>
          <a:p>
            <a:pPr marL="0" marR="0" indent="0">
              <a:spcBef>
                <a:spcPts val="0"/>
              </a:spcBef>
              <a:spcAft>
                <a:spcPts val="0"/>
              </a:spcAft>
              <a:buNone/>
            </a:pPr>
            <a:r>
              <a:rPr lang="en-US" sz="1899" b="1" u="sng" dirty="0">
                <a:effectLst/>
                <a:latin typeface="Times New Roman" panose="02020603050405020304" pitchFamily="18" charset="0"/>
                <a:ea typeface="Calibri" panose="020F0502020204030204" pitchFamily="34" charset="0"/>
              </a:rPr>
              <a:t>Topics To Be Covered</a:t>
            </a:r>
            <a:r>
              <a:rPr lang="en-US" sz="1799" b="1" dirty="0">
                <a:effectLst/>
                <a:latin typeface="Times New Roman" panose="02020603050405020304" pitchFamily="18" charset="0"/>
                <a:ea typeface="Calibri" panose="020F0502020204030204" pitchFamily="34" charset="0"/>
              </a:rPr>
              <a:t>:</a:t>
            </a:r>
            <a:endParaRPr lang="en-US" sz="1799" dirty="0">
              <a:effectLst/>
              <a:latin typeface="Times New Roman" panose="02020603050405020304" pitchFamily="18" charset="0"/>
              <a:ea typeface="Calibri" panose="020F0502020204030204" pitchFamily="34" charset="0"/>
            </a:endParaRPr>
          </a:p>
          <a:p>
            <a:pPr marL="0" marR="0" indent="0">
              <a:spcBef>
                <a:spcPts val="0"/>
              </a:spcBef>
              <a:spcAft>
                <a:spcPts val="0"/>
              </a:spcAft>
              <a:buNone/>
            </a:pPr>
            <a:r>
              <a:rPr lang="en-US" sz="1799" b="1" dirty="0">
                <a:effectLst/>
                <a:latin typeface="Times New Roman" panose="02020603050405020304" pitchFamily="18" charset="0"/>
                <a:ea typeface="Calibri" panose="020F0502020204030204" pitchFamily="34" charset="0"/>
              </a:rPr>
              <a:t> </a:t>
            </a:r>
            <a:endParaRPr lang="en-US" sz="1799" dirty="0">
              <a:effectLst/>
              <a:latin typeface="Times New Roman" panose="02020603050405020304" pitchFamily="18" charset="0"/>
              <a:ea typeface="Calibri" panose="020F0502020204030204" pitchFamily="34" charset="0"/>
            </a:endParaRPr>
          </a:p>
          <a:p>
            <a:pPr marL="342797" marR="0" lvl="0" indent="-342797">
              <a:spcBef>
                <a:spcPts val="0"/>
              </a:spcBef>
              <a:spcAft>
                <a:spcPts val="0"/>
              </a:spcAft>
              <a:buFont typeface="Symbol" panose="05050102010706020507" pitchFamily="18" charset="2"/>
              <a:buChar char=""/>
            </a:pPr>
            <a:r>
              <a:rPr lang="en-US" sz="1799" b="1" dirty="0">
                <a:effectLst/>
                <a:latin typeface="Times New Roman" panose="02020603050405020304" pitchFamily="18" charset="0"/>
                <a:ea typeface="Calibri" panose="020F0502020204030204" pitchFamily="34" charset="0"/>
              </a:rPr>
              <a:t>Why I Write</a:t>
            </a:r>
            <a:endParaRPr lang="en-US" sz="1799" b="1" dirty="0">
              <a:latin typeface="Times New Roman" panose="02020603050405020304" pitchFamily="18" charset="0"/>
              <a:ea typeface="Calibri" panose="020F0502020204030204" pitchFamily="34" charset="0"/>
            </a:endParaRPr>
          </a:p>
          <a:p>
            <a:pPr marL="342797" marR="0" lvl="0" indent="-342797">
              <a:spcBef>
                <a:spcPts val="0"/>
              </a:spcBef>
              <a:spcAft>
                <a:spcPts val="0"/>
              </a:spcAft>
              <a:buFont typeface="Symbol" panose="05050102010706020507" pitchFamily="18" charset="2"/>
              <a:buChar char=""/>
            </a:pPr>
            <a:r>
              <a:rPr lang="en-US" sz="1799" b="1" dirty="0">
                <a:effectLst/>
                <a:latin typeface="Times New Roman" panose="02020603050405020304" pitchFamily="18" charset="0"/>
                <a:ea typeface="Calibri" panose="020F0502020204030204" pitchFamily="34" charset="0"/>
              </a:rPr>
              <a:t>Nonfiction Authors</a:t>
            </a:r>
            <a:endParaRPr lang="en-US" sz="1799" dirty="0">
              <a:effectLst/>
              <a:latin typeface="Times New Roman" panose="02020603050405020304" pitchFamily="18" charset="0"/>
              <a:ea typeface="Calibri" panose="020F0502020204030204" pitchFamily="34" charset="0"/>
            </a:endParaRPr>
          </a:p>
          <a:p>
            <a:pPr marL="342797" marR="0" lvl="0" indent="-342797">
              <a:spcBef>
                <a:spcPts val="0"/>
              </a:spcBef>
              <a:spcAft>
                <a:spcPts val="0"/>
              </a:spcAft>
              <a:buFont typeface="Symbol" panose="05050102010706020507" pitchFamily="18" charset="2"/>
              <a:buChar char=""/>
            </a:pPr>
            <a:r>
              <a:rPr lang="en-US" sz="1799" b="1" dirty="0">
                <a:effectLst/>
                <a:latin typeface="Times New Roman" panose="02020603050405020304" pitchFamily="18" charset="0"/>
                <a:ea typeface="Calibri" panose="020F0502020204030204" pitchFamily="34" charset="0"/>
              </a:rPr>
              <a:t>Fiction Authors</a:t>
            </a:r>
            <a:endParaRPr lang="en-US" sz="1799" dirty="0">
              <a:effectLst/>
              <a:latin typeface="Times New Roman" panose="02020603050405020304" pitchFamily="18" charset="0"/>
              <a:ea typeface="Calibri" panose="020F0502020204030204" pitchFamily="34" charset="0"/>
            </a:endParaRPr>
          </a:p>
          <a:p>
            <a:pPr marL="342797" marR="0" lvl="0" indent="-342797">
              <a:spcBef>
                <a:spcPts val="0"/>
              </a:spcBef>
              <a:spcAft>
                <a:spcPts val="0"/>
              </a:spcAft>
              <a:buFont typeface="Symbol" panose="05050102010706020507" pitchFamily="18" charset="2"/>
              <a:buChar char=""/>
            </a:pPr>
            <a:r>
              <a:rPr lang="en-US" sz="1799" b="1" dirty="0">
                <a:effectLst/>
                <a:latin typeface="Times New Roman" panose="02020603050405020304" pitchFamily="18" charset="0"/>
                <a:ea typeface="Calibri" panose="020F0502020204030204" pitchFamily="34" charset="0"/>
              </a:rPr>
              <a:t>Power and Reach of the Medium</a:t>
            </a:r>
            <a:endParaRPr lang="en-US" sz="1799" dirty="0">
              <a:effectLst/>
              <a:latin typeface="Times New Roman" panose="02020603050405020304" pitchFamily="18" charset="0"/>
              <a:ea typeface="Calibri" panose="020F0502020204030204" pitchFamily="34" charset="0"/>
            </a:endParaRPr>
          </a:p>
          <a:p>
            <a:pPr marL="342797" marR="0" lvl="0" indent="-342797">
              <a:spcBef>
                <a:spcPts val="0"/>
              </a:spcBef>
              <a:spcAft>
                <a:spcPts val="0"/>
              </a:spcAft>
              <a:buFont typeface="Symbol" panose="05050102010706020507" pitchFamily="18" charset="2"/>
              <a:buChar char=""/>
            </a:pPr>
            <a:r>
              <a:rPr lang="en-US" sz="1799" b="1" dirty="0">
                <a:effectLst/>
                <a:latin typeface="Times New Roman" panose="02020603050405020304" pitchFamily="18" charset="0"/>
                <a:ea typeface="Calibri" panose="020F0502020204030204" pitchFamily="34" charset="0"/>
              </a:rPr>
              <a:t>Power of the Type of Discourse</a:t>
            </a:r>
            <a:endParaRPr lang="en-US" sz="1799" dirty="0">
              <a:effectLst/>
              <a:latin typeface="Times New Roman" panose="02020603050405020304" pitchFamily="18" charset="0"/>
              <a:ea typeface="Calibri" panose="020F0502020204030204" pitchFamily="34" charset="0"/>
            </a:endParaRPr>
          </a:p>
          <a:p>
            <a:pPr marL="342797" marR="0" lvl="0" indent="-342797">
              <a:spcBef>
                <a:spcPts val="0"/>
              </a:spcBef>
              <a:spcAft>
                <a:spcPts val="0"/>
              </a:spcAft>
              <a:buFont typeface="Symbol" panose="05050102010706020507" pitchFamily="18" charset="2"/>
              <a:buChar char=""/>
            </a:pPr>
            <a:r>
              <a:rPr lang="en-US" sz="1799" b="1" dirty="0">
                <a:effectLst/>
                <a:latin typeface="Times New Roman" panose="02020603050405020304" pitchFamily="18" charset="0"/>
                <a:ea typeface="Calibri" panose="020F0502020204030204" pitchFamily="34" charset="0"/>
              </a:rPr>
              <a:t>Q &amp; A</a:t>
            </a:r>
            <a:endParaRPr lang="en-US" sz="1799" dirty="0">
              <a:effectLst/>
              <a:latin typeface="Times New Roman" panose="02020603050405020304" pitchFamily="18" charset="0"/>
              <a:ea typeface="Calibri" panose="020F0502020204030204" pitchFamily="34" charset="0"/>
            </a:endParaRPr>
          </a:p>
          <a:p>
            <a:pPr marL="0" indent="0">
              <a:buNone/>
            </a:pPr>
            <a:endParaRPr lang="en-US" sz="1799" dirty="0"/>
          </a:p>
        </p:txBody>
      </p:sp>
    </p:spTree>
    <p:extLst>
      <p:ext uri="{BB962C8B-B14F-4D97-AF65-F5344CB8AC3E}">
        <p14:creationId xmlns:p14="http://schemas.microsoft.com/office/powerpoint/2010/main" val="13306313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chor="ctr" anchorCtr="1"/>
          <a:lstStyle/>
          <a:p>
            <a:r>
              <a:rPr lang="en-US" dirty="0"/>
              <a:t>Why Do I Write?</a:t>
            </a:r>
            <a:br>
              <a:rPr lang="en-US" dirty="0"/>
            </a:br>
            <a:r>
              <a:rPr lang="en-US" dirty="0"/>
              <a:t>Being BLACK and WOMAN </a:t>
            </a:r>
            <a:r>
              <a:rPr lang="en-US" sz="3600" dirty="0"/>
              <a:t>INDELIBLE and INESCAPABLE </a:t>
            </a:r>
            <a:r>
              <a:rPr lang="en-US" dirty="0"/>
              <a:t>BIRTHMARKS</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037028" y="0"/>
            <a:ext cx="8529250" cy="1143000"/>
          </a:xfrm>
        </p:spPr>
        <p:txBody>
          <a:bodyPr/>
          <a:lstStyle/>
          <a:p>
            <a:r>
              <a:rPr lang="en-US" sz="3600" dirty="0"/>
              <a:t>Why Do I Write?</a:t>
            </a:r>
            <a:br>
              <a:rPr lang="en-US" dirty="0"/>
            </a:br>
            <a:r>
              <a:rPr lang="en-US" sz="3600" dirty="0"/>
              <a:t>First Book:</a:t>
            </a:r>
            <a:r>
              <a:rPr lang="en-US" dirty="0"/>
              <a:t> </a:t>
            </a:r>
            <a:r>
              <a:rPr lang="en-US" sz="2800" dirty="0"/>
              <a:t>A PERSONAL ACCOUNT</a:t>
            </a:r>
            <a:br>
              <a:rPr lang="en-US" dirty="0"/>
            </a:br>
            <a:endParaRPr lang="en-US" dirty="0"/>
          </a:p>
        </p:txBody>
      </p:sp>
      <p:sp>
        <p:nvSpPr>
          <p:cNvPr id="4" name="Content Placeholder 3"/>
          <p:cNvSpPr>
            <a:spLocks noGrp="1"/>
          </p:cNvSpPr>
          <p:nvPr>
            <p:ph idx="1"/>
          </p:nvPr>
        </p:nvSpPr>
        <p:spPr>
          <a:xfrm>
            <a:off x="3050134" y="1600201"/>
            <a:ext cx="6319450" cy="4525963"/>
          </a:xfrm>
        </p:spPr>
        <p:txBody>
          <a:bodyPr/>
          <a:lstStyle/>
          <a:p>
            <a:pPr lvl="0"/>
            <a:r>
              <a:rPr lang="en-US" dirty="0"/>
              <a:t>The Civil Rights Act</a:t>
            </a:r>
          </a:p>
          <a:p>
            <a:endParaRPr lang="en-US" dirty="0"/>
          </a:p>
          <a:p>
            <a:pPr lvl="0"/>
            <a:r>
              <a:rPr lang="en-US" dirty="0"/>
              <a:t>The Equal Rights Amendment</a:t>
            </a:r>
          </a:p>
          <a:p>
            <a:endParaRPr lang="en-US" dirty="0"/>
          </a:p>
          <a:p>
            <a:pPr lvl="0"/>
            <a:r>
              <a:rPr lang="en-US" dirty="0"/>
              <a:t>What they have and have not meant during the last 50 years</a:t>
            </a:r>
          </a:p>
          <a:p>
            <a:endParaRPr lang="en-US" dirty="0"/>
          </a:p>
          <a:p>
            <a:endParaRPr lang="en-US" dirty="0"/>
          </a:p>
        </p:txBody>
      </p:sp>
      <p:pic>
        <p:nvPicPr>
          <p:cNvPr id="5" name="Picture 4" descr="civil-e4e01040d90474f87fd79ae800ab2957.jpg"/>
          <p:cNvPicPr>
            <a:picLocks noChangeAspect="1"/>
          </p:cNvPicPr>
          <p:nvPr/>
        </p:nvPicPr>
        <p:blipFill>
          <a:blip r:embed="rId3"/>
          <a:stretch>
            <a:fillRect/>
          </a:stretch>
        </p:blipFill>
        <p:spPr>
          <a:xfrm>
            <a:off x="9369584" y="1170012"/>
            <a:ext cx="2209800" cy="5102352"/>
          </a:xfrm>
          <a:prstGeom prst="rect">
            <a:avLst/>
          </a:prstGeom>
        </p:spPr>
      </p:pic>
      <p:pic>
        <p:nvPicPr>
          <p:cNvPr id="6" name="Picture 5" descr="ERA buttons-EQ001.jpg"/>
          <p:cNvPicPr>
            <a:picLocks noChangeAspect="1"/>
          </p:cNvPicPr>
          <p:nvPr/>
        </p:nvPicPr>
        <p:blipFill>
          <a:blip r:embed="rId4">
            <a:clrChange>
              <a:clrFrom>
                <a:srgbClr val="FFFFFF"/>
              </a:clrFrom>
              <a:clrTo>
                <a:srgbClr val="FFFFFF">
                  <a:alpha val="0"/>
                </a:srgbClr>
              </a:clrTo>
            </a:clrChange>
          </a:blip>
          <a:stretch>
            <a:fillRect/>
          </a:stretch>
        </p:blipFill>
        <p:spPr>
          <a:xfrm>
            <a:off x="3843779" y="4902515"/>
            <a:ext cx="2816982" cy="1642733"/>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3200" dirty="0"/>
              <a:t>Why Do I Write?</a:t>
            </a:r>
            <a:br>
              <a:rPr lang="en-US" sz="3200" dirty="0"/>
            </a:br>
            <a:r>
              <a:rPr lang="en-US" sz="2400" dirty="0"/>
              <a:t>To Chronicle My Journey Between “Liberty” and “Magnolia” </a:t>
            </a:r>
            <a:br>
              <a:rPr lang="en-US" sz="2400" dirty="0"/>
            </a:br>
            <a:endParaRPr lang="en-US" sz="2400" dirty="0"/>
          </a:p>
        </p:txBody>
      </p:sp>
      <p:sp>
        <p:nvSpPr>
          <p:cNvPr id="4" name="Content Placeholder 3"/>
          <p:cNvSpPr>
            <a:spLocks noGrp="1"/>
          </p:cNvSpPr>
          <p:nvPr>
            <p:ph idx="1"/>
          </p:nvPr>
        </p:nvSpPr>
        <p:spPr>
          <a:xfrm>
            <a:off x="3050134" y="1989129"/>
            <a:ext cx="4317959" cy="4137035"/>
          </a:xfrm>
        </p:spPr>
        <p:txBody>
          <a:bodyPr/>
          <a:lstStyle/>
          <a:p>
            <a:pPr lvl="0"/>
            <a:r>
              <a:rPr lang="en-US" dirty="0"/>
              <a:t>Born and reared in hotbed of racism</a:t>
            </a:r>
          </a:p>
          <a:p>
            <a:endParaRPr lang="en-US" dirty="0"/>
          </a:p>
          <a:p>
            <a:pPr lvl="0"/>
            <a:r>
              <a:rPr lang="en-US" dirty="0"/>
              <a:t>Farm Life</a:t>
            </a:r>
          </a:p>
          <a:p>
            <a:endParaRPr lang="en-US" dirty="0"/>
          </a:p>
          <a:p>
            <a:pPr lvl="0"/>
            <a:r>
              <a:rPr lang="en-US" dirty="0"/>
              <a:t>Books became my friends</a:t>
            </a:r>
          </a:p>
          <a:p>
            <a:endParaRPr lang="en-US" dirty="0"/>
          </a:p>
        </p:txBody>
      </p:sp>
      <p:pic>
        <p:nvPicPr>
          <p:cNvPr id="7" name="Picture 6" descr="ba0076_enlarge.jpg"/>
          <p:cNvPicPr>
            <a:picLocks noChangeAspect="1"/>
          </p:cNvPicPr>
          <p:nvPr/>
        </p:nvPicPr>
        <p:blipFill>
          <a:blip r:embed="rId3"/>
          <a:stretch>
            <a:fillRect/>
          </a:stretch>
        </p:blipFill>
        <p:spPr>
          <a:xfrm>
            <a:off x="6881235" y="4810703"/>
            <a:ext cx="1108584" cy="1625414"/>
          </a:xfrm>
          <a:prstGeom prst="rect">
            <a:avLst/>
          </a:prstGeom>
        </p:spPr>
      </p:pic>
      <p:pic>
        <p:nvPicPr>
          <p:cNvPr id="8" name="Picture 7" descr="kkk_cross2.jpg"/>
          <p:cNvPicPr>
            <a:picLocks noChangeAspect="1"/>
          </p:cNvPicPr>
          <p:nvPr/>
        </p:nvPicPr>
        <p:blipFill>
          <a:blip r:embed="rId4"/>
          <a:stretch>
            <a:fillRect/>
          </a:stretch>
        </p:blipFill>
        <p:spPr>
          <a:xfrm>
            <a:off x="7836559" y="1653660"/>
            <a:ext cx="3503712" cy="2868663"/>
          </a:xfrm>
          <a:prstGeom prst="rect">
            <a:avLst/>
          </a:prstGeom>
        </p:spPr>
      </p:pic>
      <p:pic>
        <p:nvPicPr>
          <p:cNvPr id="9" name="Picture 8" descr="1418985910162.cached.jpg"/>
          <p:cNvPicPr>
            <a:picLocks noChangeAspect="1"/>
          </p:cNvPicPr>
          <p:nvPr/>
        </p:nvPicPr>
        <p:blipFill>
          <a:blip r:embed="rId5">
            <a:clrChange>
              <a:clrFrom>
                <a:srgbClr val="FFFFFF"/>
              </a:clrFrom>
              <a:clrTo>
                <a:srgbClr val="FFFFFF">
                  <a:alpha val="0"/>
                </a:srgbClr>
              </a:clrTo>
            </a:clrChange>
          </a:blip>
          <a:stretch>
            <a:fillRect/>
          </a:stretch>
        </p:blipFill>
        <p:spPr>
          <a:xfrm>
            <a:off x="8010004" y="4633463"/>
            <a:ext cx="3330267" cy="1802654"/>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039498" y="-6313"/>
            <a:ext cx="8529250" cy="850811"/>
          </a:xfrm>
        </p:spPr>
        <p:txBody>
          <a:bodyPr/>
          <a:lstStyle/>
          <a:p>
            <a:r>
              <a:rPr lang="en-US" sz="2800" dirty="0"/>
              <a:t>Why Do I Write? </a:t>
            </a:r>
            <a:br>
              <a:rPr lang="en-US" sz="2800" dirty="0"/>
            </a:br>
            <a:r>
              <a:rPr lang="en-US" sz="2800" dirty="0"/>
              <a:t>To Explain How I Discovered My Purpose</a:t>
            </a:r>
          </a:p>
        </p:txBody>
      </p:sp>
      <p:sp>
        <p:nvSpPr>
          <p:cNvPr id="4" name="Content Placeholder 3"/>
          <p:cNvSpPr>
            <a:spLocks noGrp="1"/>
          </p:cNvSpPr>
          <p:nvPr>
            <p:ph idx="1"/>
          </p:nvPr>
        </p:nvSpPr>
        <p:spPr>
          <a:xfrm>
            <a:off x="3050134" y="1600201"/>
            <a:ext cx="5390443" cy="4525963"/>
          </a:xfrm>
        </p:spPr>
        <p:txBody>
          <a:bodyPr/>
          <a:lstStyle/>
          <a:p>
            <a:pPr lvl="0"/>
            <a:r>
              <a:rPr lang="en-US" dirty="0"/>
              <a:t>Segregated Schools</a:t>
            </a:r>
          </a:p>
          <a:p>
            <a:endParaRPr lang="en-US" dirty="0"/>
          </a:p>
          <a:p>
            <a:pPr lvl="0"/>
            <a:r>
              <a:rPr lang="en-US" dirty="0"/>
              <a:t>Civil Rights Movement Rising</a:t>
            </a:r>
          </a:p>
          <a:p>
            <a:endParaRPr lang="en-US" dirty="0"/>
          </a:p>
          <a:p>
            <a:pPr lvl="0"/>
            <a:r>
              <a:rPr lang="en-US" dirty="0"/>
              <a:t>Women’s Liberation Movement Brewing</a:t>
            </a:r>
          </a:p>
          <a:p>
            <a:endParaRPr lang="en-US" dirty="0"/>
          </a:p>
          <a:p>
            <a:pPr lvl="0"/>
            <a:r>
              <a:rPr lang="en-US" dirty="0"/>
              <a:t>The Encounter</a:t>
            </a:r>
          </a:p>
          <a:p>
            <a:endParaRPr lang="en-US" dirty="0"/>
          </a:p>
        </p:txBody>
      </p:sp>
      <p:pic>
        <p:nvPicPr>
          <p:cNvPr id="5" name="Picture 4" descr="297840182.jpg"/>
          <p:cNvPicPr>
            <a:picLocks noChangeAspect="1"/>
          </p:cNvPicPr>
          <p:nvPr/>
        </p:nvPicPr>
        <p:blipFill>
          <a:blip r:embed="rId3"/>
          <a:stretch>
            <a:fillRect/>
          </a:stretch>
        </p:blipFill>
        <p:spPr>
          <a:xfrm>
            <a:off x="8440577" y="1125449"/>
            <a:ext cx="3532175" cy="2208624"/>
          </a:xfrm>
          <a:prstGeom prst="rect">
            <a:avLst/>
          </a:prstGeom>
        </p:spPr>
      </p:pic>
      <p:pic>
        <p:nvPicPr>
          <p:cNvPr id="6" name="Picture 5" descr="hqdefault.jpg"/>
          <p:cNvPicPr>
            <a:picLocks noChangeAspect="1"/>
          </p:cNvPicPr>
          <p:nvPr/>
        </p:nvPicPr>
        <p:blipFill>
          <a:blip r:embed="rId4"/>
          <a:srcRect t="10000" b="10702"/>
          <a:stretch>
            <a:fillRect/>
          </a:stretch>
        </p:blipFill>
        <p:spPr>
          <a:xfrm>
            <a:off x="7028152" y="3615024"/>
            <a:ext cx="4686102" cy="2786968"/>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Why I Write? </a:t>
            </a:r>
            <a:r>
              <a:rPr lang="en-US" sz="2800" dirty="0"/>
              <a:t>How I Fulfill My Purpose</a:t>
            </a:r>
            <a:br>
              <a:rPr lang="en-US" dirty="0"/>
            </a:br>
            <a:endParaRPr lang="en-US" dirty="0"/>
          </a:p>
        </p:txBody>
      </p:sp>
      <p:sp>
        <p:nvSpPr>
          <p:cNvPr id="4" name="Content Placeholder 3"/>
          <p:cNvSpPr>
            <a:spLocks noGrp="1"/>
          </p:cNvSpPr>
          <p:nvPr>
            <p:ph idx="1"/>
          </p:nvPr>
        </p:nvSpPr>
        <p:spPr/>
        <p:txBody>
          <a:bodyPr/>
          <a:lstStyle/>
          <a:p>
            <a:pPr lvl="0"/>
            <a:r>
              <a:rPr lang="en-US" dirty="0"/>
              <a:t>Books, Grades, College</a:t>
            </a:r>
          </a:p>
          <a:p>
            <a:endParaRPr lang="en-US" dirty="0"/>
          </a:p>
          <a:p>
            <a:pPr lvl="0"/>
            <a:r>
              <a:rPr lang="en-US" dirty="0"/>
              <a:t>Sense of Self, Being Black</a:t>
            </a:r>
          </a:p>
          <a:p>
            <a:endParaRPr lang="en-US" dirty="0"/>
          </a:p>
          <a:p>
            <a:pPr lvl="0"/>
            <a:r>
              <a:rPr lang="en-US" dirty="0"/>
              <a:t>Sense of Self, Being Woman</a:t>
            </a:r>
          </a:p>
          <a:p>
            <a:endParaRPr lang="en-US" dirty="0"/>
          </a:p>
          <a:p>
            <a:pPr lvl="0"/>
            <a:r>
              <a:rPr lang="en-US" dirty="0"/>
              <a:t>Sense of Self, Boldness</a:t>
            </a:r>
          </a:p>
          <a:p>
            <a:endParaRPr lang="en-US" dirty="0"/>
          </a:p>
        </p:txBody>
      </p:sp>
      <p:pic>
        <p:nvPicPr>
          <p:cNvPr id="5" name="Picture 4" descr="JaniceSEllis-HighschoolGraduation.jpg"/>
          <p:cNvPicPr>
            <a:picLocks noChangeAspect="1"/>
          </p:cNvPicPr>
          <p:nvPr/>
        </p:nvPicPr>
        <p:blipFill>
          <a:blip r:embed="rId3"/>
          <a:stretch>
            <a:fillRect/>
          </a:stretch>
        </p:blipFill>
        <p:spPr>
          <a:xfrm>
            <a:off x="8181712" y="1249364"/>
            <a:ext cx="3657600" cy="4876800"/>
          </a:xfrm>
          <a:prstGeom prst="rect">
            <a:avLst/>
          </a:prstGeom>
          <a:effectLst>
            <a:outerShdw blurRad="50800" dist="38100" dir="2700000">
              <a:srgbClr val="000000">
                <a:alpha val="43000"/>
              </a:srgbClr>
            </a:outerShdw>
          </a:effec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Why Do I Write?</a:t>
            </a:r>
            <a:br>
              <a:rPr lang="en-US" dirty="0"/>
            </a:br>
            <a:r>
              <a:rPr lang="en-US" sz="2800" dirty="0"/>
              <a:t>What To Do When Dreams Meet Reality</a:t>
            </a:r>
          </a:p>
        </p:txBody>
      </p:sp>
      <p:sp>
        <p:nvSpPr>
          <p:cNvPr id="4" name="Content Placeholder 3"/>
          <p:cNvSpPr>
            <a:spLocks noGrp="1"/>
          </p:cNvSpPr>
          <p:nvPr>
            <p:ph idx="1"/>
          </p:nvPr>
        </p:nvSpPr>
        <p:spPr/>
        <p:txBody>
          <a:bodyPr/>
          <a:lstStyle/>
          <a:p>
            <a:pPr lvl="0"/>
            <a:r>
              <a:rPr lang="en-US" sz="3600" dirty="0"/>
              <a:t>Unavoidable Collisions</a:t>
            </a:r>
          </a:p>
          <a:p>
            <a:endParaRPr lang="en-US" dirty="0"/>
          </a:p>
          <a:p>
            <a:pPr lvl="0"/>
            <a:r>
              <a:rPr lang="en-US" sz="3600" dirty="0"/>
              <a:t>Not Glass, but Plexiglas Ceiling</a:t>
            </a:r>
          </a:p>
          <a:p>
            <a:endParaRPr lang="en-US" dirty="0"/>
          </a:p>
          <a:p>
            <a:pPr lvl="0"/>
            <a:r>
              <a:rPr lang="en-US" sz="3600" dirty="0"/>
              <a:t>Resolved, Determined, Persistent</a:t>
            </a:r>
          </a:p>
          <a:p>
            <a:endParaRPr lang="en-US"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Why Do I Write?</a:t>
            </a:r>
            <a:br>
              <a:rPr lang="en-US" sz="3200" dirty="0"/>
            </a:br>
            <a:r>
              <a:rPr lang="en-US" sz="3200" dirty="0"/>
              <a:t>Purpose of My First Book </a:t>
            </a:r>
            <a:r>
              <a:rPr lang="en-US" dirty="0"/>
              <a:t> </a:t>
            </a:r>
          </a:p>
        </p:txBody>
      </p:sp>
      <p:sp>
        <p:nvSpPr>
          <p:cNvPr id="3" name="Content Placeholder 2"/>
          <p:cNvSpPr>
            <a:spLocks noGrp="1"/>
          </p:cNvSpPr>
          <p:nvPr>
            <p:ph idx="1"/>
          </p:nvPr>
        </p:nvSpPr>
        <p:spPr/>
        <p:txBody>
          <a:bodyPr/>
          <a:lstStyle/>
          <a:p>
            <a:pPr lvl="0"/>
            <a:r>
              <a:rPr lang="en-US" sz="3600" dirty="0"/>
              <a:t>To show the gravity of the challenges that persists with systemic racism and entrenched sexism in American society, still….</a:t>
            </a:r>
          </a:p>
          <a:p>
            <a:pPr lvl="0"/>
            <a:endParaRPr lang="en-US" dirty="0"/>
          </a:p>
          <a:p>
            <a:pPr lvl="0"/>
            <a:r>
              <a:rPr lang="en-US" sz="3600" dirty="0"/>
              <a:t>To show how despite these pernicious forces one can achieve a real and meaningful purpose in life</a:t>
            </a:r>
          </a:p>
          <a:p>
            <a:endParaRPr lang="en-US"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1032</TotalTime>
  <Words>2979</Words>
  <Application>Microsoft Office PowerPoint</Application>
  <PresentationFormat>Custom</PresentationFormat>
  <Paragraphs>209</Paragraphs>
  <Slides>20</Slides>
  <Notes>18</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20</vt:i4>
      </vt:variant>
    </vt:vector>
  </HeadingPairs>
  <TitlesOfParts>
    <vt:vector size="28" baseType="lpstr">
      <vt:lpstr>Arial</vt:lpstr>
      <vt:lpstr>Calibri</vt:lpstr>
      <vt:lpstr>Calibri Light</vt:lpstr>
      <vt:lpstr>Symbol</vt:lpstr>
      <vt:lpstr>Times New Roman</vt:lpstr>
      <vt:lpstr>Trajan Pro</vt:lpstr>
      <vt:lpstr>Office Theme</vt:lpstr>
      <vt:lpstr>Office Theme</vt:lpstr>
      <vt:lpstr>“The Critical Role Authors Play in Fostering a Better Society”  Presented by Award-Winning Author, Janice S. Ellis, Ph.D.</vt:lpstr>
      <vt:lpstr>“The Critical Role Authors Play in Fostering a Better Society” </vt:lpstr>
      <vt:lpstr>Why Do I Write? Being BLACK and WOMAN INDELIBLE and INESCAPABLE BIRTHMARKS</vt:lpstr>
      <vt:lpstr>Why Do I Write? First Book: A PERSONAL ACCOUNT </vt:lpstr>
      <vt:lpstr>Why Do I Write? To Chronicle My Journey Between “Liberty” and “Magnolia”  </vt:lpstr>
      <vt:lpstr>Why Do I Write?  To Explain How I Discovered My Purpose</vt:lpstr>
      <vt:lpstr>Why I Write? How I Fulfill My Purpose </vt:lpstr>
      <vt:lpstr>Why Do I Write? What To Do When Dreams Meet Reality</vt:lpstr>
      <vt:lpstr>Why Do I Write? Purpose of My First Book  </vt:lpstr>
      <vt:lpstr>Why Do I Write? And, To Whom? TARGET AUDIENCE(S)</vt:lpstr>
      <vt:lpstr>Why Do I Write? BOOK’S DEDICATION </vt:lpstr>
      <vt:lpstr>Why Do I Write? To Provide Tools: A DISCUSSION GUIDE</vt:lpstr>
      <vt:lpstr>Why Do You Write? </vt:lpstr>
      <vt:lpstr>Non-Fiction Authors</vt:lpstr>
      <vt:lpstr>Fiction Authors</vt:lpstr>
      <vt:lpstr>Power and Reach of the Medium</vt:lpstr>
      <vt:lpstr>Power of Well-Written Books</vt:lpstr>
      <vt:lpstr>New Books By Janice S. Ellis</vt:lpstr>
      <vt:lpstr>Q &amp; A</vt:lpstr>
      <vt:lpstr>“The Critical Role Authors Play in Fostering a Better Society”  Presented by Award-Winning Author, Janice S. Ellis, Ph.D.</vt:lpstr>
    </vt:vector>
  </TitlesOfParts>
  <Company>T-N-T Graphix</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Office 2004 Test Drive User</dc:creator>
  <cp:lastModifiedBy>Janice Ellis</cp:lastModifiedBy>
  <cp:revision>63</cp:revision>
  <dcterms:created xsi:type="dcterms:W3CDTF">2017-02-22T03:09:43Z</dcterms:created>
  <dcterms:modified xsi:type="dcterms:W3CDTF">2021-03-15T19:54:14Z</dcterms:modified>
</cp:coreProperties>
</file>